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diagrams/quickStyle3.xml" ContentType="application/vnd.openxmlformats-officedocument.drawingml.diagramStyl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diagrams/layout3.xml" ContentType="application/vnd.openxmlformats-officedocument.drawingml.diagramLayout+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diagrams/colors3.xml" ContentType="application/vnd.openxmlformats-officedocument.drawingml.diagramColors+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diagrams/data3.xml" ContentType="application/vnd.openxmlformats-officedocument.drawingml.diagramData+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diagrams/drawing3.xml" ContentType="application/vnd.ms-office.drawingml.diagramDrawing+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3"/>
  </p:notesMasterIdLst>
  <p:handoutMasterIdLst>
    <p:handoutMasterId r:id="rId254"/>
  </p:handoutMasterIdLst>
  <p:sldIdLst>
    <p:sldId id="421" r:id="rId2"/>
    <p:sldId id="471" r:id="rId3"/>
    <p:sldId id="479" r:id="rId4"/>
    <p:sldId id="472" r:id="rId5"/>
    <p:sldId id="470" r:id="rId6"/>
    <p:sldId id="475" r:id="rId7"/>
    <p:sldId id="476" r:id="rId8"/>
    <p:sldId id="477" r:id="rId9"/>
    <p:sldId id="473" r:id="rId10"/>
    <p:sldId id="474" r:id="rId11"/>
    <p:sldId id="256" r:id="rId12"/>
    <p:sldId id="379" r:id="rId13"/>
    <p:sldId id="480" r:id="rId14"/>
    <p:sldId id="405" r:id="rId15"/>
    <p:sldId id="482" r:id="rId16"/>
    <p:sldId id="483" r:id="rId17"/>
    <p:sldId id="481" r:id="rId18"/>
    <p:sldId id="595" r:id="rId19"/>
    <p:sldId id="638" r:id="rId20"/>
    <p:sldId id="654" r:id="rId21"/>
    <p:sldId id="596" r:id="rId22"/>
    <p:sldId id="597" r:id="rId23"/>
    <p:sldId id="637" r:id="rId24"/>
    <p:sldId id="598" r:id="rId25"/>
    <p:sldId id="599" r:id="rId26"/>
    <p:sldId id="600" r:id="rId27"/>
    <p:sldId id="601" r:id="rId28"/>
    <p:sldId id="602" r:id="rId29"/>
    <p:sldId id="603" r:id="rId30"/>
    <p:sldId id="604" r:id="rId31"/>
    <p:sldId id="605" r:id="rId32"/>
    <p:sldId id="606" r:id="rId33"/>
    <p:sldId id="655" r:id="rId34"/>
    <p:sldId id="607" r:id="rId35"/>
    <p:sldId id="608" r:id="rId36"/>
    <p:sldId id="609" r:id="rId37"/>
    <p:sldId id="610" r:id="rId38"/>
    <p:sldId id="625" r:id="rId39"/>
    <p:sldId id="493" r:id="rId40"/>
    <p:sldId id="630" r:id="rId41"/>
    <p:sldId id="628" r:id="rId42"/>
    <p:sldId id="629" r:id="rId43"/>
    <p:sldId id="688" r:id="rId44"/>
    <p:sldId id="689" r:id="rId45"/>
    <p:sldId id="687" r:id="rId46"/>
    <p:sldId id="622" r:id="rId47"/>
    <p:sldId id="621" r:id="rId48"/>
    <p:sldId id="623" r:id="rId49"/>
    <p:sldId id="624" r:id="rId50"/>
    <p:sldId id="661" r:id="rId51"/>
    <p:sldId id="436" r:id="rId52"/>
    <p:sldId id="438" r:id="rId53"/>
    <p:sldId id="439" r:id="rId54"/>
    <p:sldId id="441" r:id="rId55"/>
    <p:sldId id="443" r:id="rId56"/>
    <p:sldId id="445" r:id="rId57"/>
    <p:sldId id="489" r:id="rId58"/>
    <p:sldId id="484" r:id="rId59"/>
    <p:sldId id="490" r:id="rId60"/>
    <p:sldId id="494" r:id="rId61"/>
    <p:sldId id="486" r:id="rId62"/>
    <p:sldId id="491" r:id="rId63"/>
    <p:sldId id="492" r:id="rId64"/>
    <p:sldId id="615" r:id="rId65"/>
    <p:sldId id="616" r:id="rId66"/>
    <p:sldId id="485" r:id="rId67"/>
    <p:sldId id="496" r:id="rId68"/>
    <p:sldId id="446" r:id="rId69"/>
    <p:sldId id="495" r:id="rId70"/>
    <p:sldId id="459" r:id="rId71"/>
    <p:sldId id="460" r:id="rId72"/>
    <p:sldId id="461" r:id="rId73"/>
    <p:sldId id="449" r:id="rId74"/>
    <p:sldId id="450" r:id="rId75"/>
    <p:sldId id="497" r:id="rId76"/>
    <p:sldId id="452" r:id="rId77"/>
    <p:sldId id="453" r:id="rId78"/>
    <p:sldId id="454" r:id="rId79"/>
    <p:sldId id="455" r:id="rId80"/>
    <p:sldId id="456" r:id="rId81"/>
    <p:sldId id="457" r:id="rId82"/>
    <p:sldId id="272" r:id="rId83"/>
    <p:sldId id="458" r:id="rId84"/>
    <p:sldId id="652" r:id="rId85"/>
    <p:sldId id="653" r:id="rId86"/>
    <p:sldId id="406" r:id="rId87"/>
    <p:sldId id="407" r:id="rId88"/>
    <p:sldId id="408" r:id="rId89"/>
    <p:sldId id="409" r:id="rId90"/>
    <p:sldId id="410" r:id="rId91"/>
    <p:sldId id="411" r:id="rId92"/>
    <p:sldId id="690" r:id="rId93"/>
    <p:sldId id="348" r:id="rId94"/>
    <p:sldId id="350" r:id="rId95"/>
    <p:sldId id="351" r:id="rId96"/>
    <p:sldId id="352" r:id="rId97"/>
    <p:sldId id="287" r:id="rId98"/>
    <p:sldId id="503" r:id="rId99"/>
    <p:sldId id="513" r:id="rId100"/>
    <p:sldId id="514" r:id="rId101"/>
    <p:sldId id="505" r:id="rId102"/>
    <p:sldId id="506" r:id="rId103"/>
    <p:sldId id="507" r:id="rId104"/>
    <p:sldId id="508" r:id="rId105"/>
    <p:sldId id="510" r:id="rId106"/>
    <p:sldId id="509" r:id="rId107"/>
    <p:sldId id="512" r:id="rId108"/>
    <p:sldId id="504" r:id="rId109"/>
    <p:sldId id="281" r:id="rId110"/>
    <p:sldId id="282" r:id="rId111"/>
    <p:sldId id="283" r:id="rId112"/>
    <p:sldId id="318" r:id="rId113"/>
    <p:sldId id="305" r:id="rId114"/>
    <p:sldId id="271" r:id="rId115"/>
    <p:sldId id="511" r:id="rId116"/>
    <p:sldId id="516" r:id="rId117"/>
    <p:sldId id="270" r:id="rId118"/>
    <p:sldId id="635" r:id="rId119"/>
    <p:sldId id="631" r:id="rId120"/>
    <p:sldId id="632" r:id="rId121"/>
    <p:sldId id="633" r:id="rId122"/>
    <p:sldId id="634" r:id="rId123"/>
    <p:sldId id="462" r:id="rId124"/>
    <p:sldId id="463" r:id="rId125"/>
    <p:sldId id="464" r:id="rId126"/>
    <p:sldId id="465" r:id="rId127"/>
    <p:sldId id="466" r:id="rId128"/>
    <p:sldId id="467" r:id="rId129"/>
    <p:sldId id="468" r:id="rId130"/>
    <p:sldId id="469" r:id="rId131"/>
    <p:sldId id="302" r:id="rId132"/>
    <p:sldId id="303" r:id="rId133"/>
    <p:sldId id="498" r:id="rId134"/>
    <p:sldId id="499" r:id="rId135"/>
    <p:sldId id="500" r:id="rId136"/>
    <p:sldId id="501" r:id="rId137"/>
    <p:sldId id="502" r:id="rId138"/>
    <p:sldId id="518" r:id="rId139"/>
    <p:sldId id="519" r:id="rId140"/>
    <p:sldId id="520" r:id="rId141"/>
    <p:sldId id="521" r:id="rId142"/>
    <p:sldId id="522" r:id="rId143"/>
    <p:sldId id="523" r:id="rId144"/>
    <p:sldId id="524" r:id="rId145"/>
    <p:sldId id="525" r:id="rId146"/>
    <p:sldId id="526" r:id="rId147"/>
    <p:sldId id="611" r:id="rId148"/>
    <p:sldId id="527" r:id="rId149"/>
    <p:sldId id="528" r:id="rId150"/>
    <p:sldId id="529" r:id="rId151"/>
    <p:sldId id="530" r:id="rId152"/>
    <p:sldId id="612" r:id="rId153"/>
    <p:sldId id="531" r:id="rId154"/>
    <p:sldId id="532" r:id="rId155"/>
    <p:sldId id="533" r:id="rId156"/>
    <p:sldId id="534" r:id="rId157"/>
    <p:sldId id="535" r:id="rId158"/>
    <p:sldId id="536" r:id="rId159"/>
    <p:sldId id="613" r:id="rId160"/>
    <p:sldId id="614" r:id="rId161"/>
    <p:sldId id="538" r:id="rId162"/>
    <p:sldId id="537" r:id="rId163"/>
    <p:sldId id="641" r:id="rId164"/>
    <p:sldId id="640" r:id="rId165"/>
    <p:sldId id="642" r:id="rId166"/>
    <p:sldId id="643" r:id="rId167"/>
    <p:sldId id="645" r:id="rId168"/>
    <p:sldId id="646" r:id="rId169"/>
    <p:sldId id="691" r:id="rId170"/>
    <p:sldId id="692" r:id="rId171"/>
    <p:sldId id="650" r:id="rId172"/>
    <p:sldId id="651" r:id="rId173"/>
    <p:sldId id="647" r:id="rId174"/>
    <p:sldId id="648" r:id="rId175"/>
    <p:sldId id="618" r:id="rId176"/>
    <p:sldId id="619" r:id="rId177"/>
    <p:sldId id="620" r:id="rId178"/>
    <p:sldId id="636" r:id="rId179"/>
    <p:sldId id="540" r:id="rId180"/>
    <p:sldId id="542" r:id="rId181"/>
    <p:sldId id="541" r:id="rId182"/>
    <p:sldId id="543" r:id="rId183"/>
    <p:sldId id="545" r:id="rId184"/>
    <p:sldId id="656" r:id="rId185"/>
    <p:sldId id="546" r:id="rId186"/>
    <p:sldId id="547" r:id="rId187"/>
    <p:sldId id="565" r:id="rId188"/>
    <p:sldId id="548" r:id="rId189"/>
    <p:sldId id="549" r:id="rId190"/>
    <p:sldId id="550" r:id="rId191"/>
    <p:sldId id="551" r:id="rId192"/>
    <p:sldId id="552" r:id="rId193"/>
    <p:sldId id="553" r:id="rId194"/>
    <p:sldId id="554" r:id="rId195"/>
    <p:sldId id="555" r:id="rId196"/>
    <p:sldId id="556" r:id="rId197"/>
    <p:sldId id="557" r:id="rId198"/>
    <p:sldId id="558" r:id="rId199"/>
    <p:sldId id="559" r:id="rId200"/>
    <p:sldId id="560" r:id="rId201"/>
    <p:sldId id="561" r:id="rId202"/>
    <p:sldId id="562" r:id="rId203"/>
    <p:sldId id="563" r:id="rId204"/>
    <p:sldId id="564" r:id="rId205"/>
    <p:sldId id="566" r:id="rId206"/>
    <p:sldId id="567" r:id="rId207"/>
    <p:sldId id="568" r:id="rId208"/>
    <p:sldId id="569" r:id="rId209"/>
    <p:sldId id="570" r:id="rId210"/>
    <p:sldId id="571" r:id="rId211"/>
    <p:sldId id="572" r:id="rId212"/>
    <p:sldId id="573" r:id="rId213"/>
    <p:sldId id="574" r:id="rId214"/>
    <p:sldId id="576" r:id="rId215"/>
    <p:sldId id="575" r:id="rId216"/>
    <p:sldId id="577" r:id="rId217"/>
    <p:sldId id="578" r:id="rId218"/>
    <p:sldId id="579" r:id="rId219"/>
    <p:sldId id="580" r:id="rId220"/>
    <p:sldId id="581" r:id="rId221"/>
    <p:sldId id="582" r:id="rId222"/>
    <p:sldId id="583" r:id="rId223"/>
    <p:sldId id="584" r:id="rId224"/>
    <p:sldId id="585" r:id="rId225"/>
    <p:sldId id="586" r:id="rId226"/>
    <p:sldId id="587" r:id="rId227"/>
    <p:sldId id="588" r:id="rId228"/>
    <p:sldId id="657" r:id="rId229"/>
    <p:sldId id="658" r:id="rId230"/>
    <p:sldId id="659" r:id="rId231"/>
    <p:sldId id="660" r:id="rId232"/>
    <p:sldId id="589" r:id="rId233"/>
    <p:sldId id="590" r:id="rId234"/>
    <p:sldId id="591" r:id="rId235"/>
    <p:sldId id="592" r:id="rId236"/>
    <p:sldId id="593" r:id="rId237"/>
    <p:sldId id="594" r:id="rId238"/>
    <p:sldId id="669" r:id="rId239"/>
    <p:sldId id="662" r:id="rId240"/>
    <p:sldId id="663" r:id="rId241"/>
    <p:sldId id="664" r:id="rId242"/>
    <p:sldId id="665" r:id="rId243"/>
    <p:sldId id="668" r:id="rId244"/>
    <p:sldId id="667" r:id="rId245"/>
    <p:sldId id="666" r:id="rId246"/>
    <p:sldId id="679" r:id="rId247"/>
    <p:sldId id="680" r:id="rId248"/>
    <p:sldId id="678" r:id="rId249"/>
    <p:sldId id="682" r:id="rId250"/>
    <p:sldId id="684" r:id="rId251"/>
    <p:sldId id="685" r:id="rId252"/>
  </p:sldIdLst>
  <p:sldSz cx="9144000" cy="6858000" type="screen4x3"/>
  <p:notesSz cx="7086600" cy="942975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B2B2B2"/>
    <a:srgbClr val="FFFF00"/>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221" autoAdjust="0"/>
    <p:restoredTop sz="94718" autoAdjust="0"/>
  </p:normalViewPr>
  <p:slideViewPr>
    <p:cSldViewPr>
      <p:cViewPr varScale="1">
        <p:scale>
          <a:sx n="63" d="100"/>
          <a:sy n="63" d="100"/>
        </p:scale>
        <p:origin x="-600" y="-108"/>
      </p:cViewPr>
      <p:guideLst>
        <p:guide orient="horz" pos="2160"/>
        <p:guide pos="2880"/>
      </p:guideLst>
    </p:cSldViewPr>
  </p:slideViewPr>
  <p:outlineViewPr>
    <p:cViewPr>
      <p:scale>
        <a:sx n="33" d="100"/>
        <a:sy n="33" d="100"/>
      </p:scale>
      <p:origin x="0" y="13275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FFC6F-CA5D-44D7-8DF9-320E9F4B2DE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E5306E8-E13F-4119-8267-7297FBB3E2E5}">
      <dgm:prSet phldrT="[Text]"/>
      <dgm:spPr/>
      <dgm:t>
        <a:bodyPr/>
        <a:lstStyle/>
        <a:p>
          <a:r>
            <a:rPr lang="en-US" dirty="0" smtClean="0"/>
            <a:t>Illness Behavior</a:t>
          </a:r>
          <a:endParaRPr lang="en-US" dirty="0"/>
        </a:p>
      </dgm:t>
    </dgm:pt>
    <dgm:pt modelId="{BB3C9A15-41C1-4B44-9372-9F8275479A20}" type="parTrans" cxnId="{09FDA982-15C6-4440-A76B-824CED4A9CD4}">
      <dgm:prSet/>
      <dgm:spPr/>
      <dgm:t>
        <a:bodyPr/>
        <a:lstStyle/>
        <a:p>
          <a:endParaRPr lang="en-US"/>
        </a:p>
      </dgm:t>
    </dgm:pt>
    <dgm:pt modelId="{8AB26FBC-1992-4CC1-84CE-06EABFF9C68E}" type="sibTrans" cxnId="{09FDA982-15C6-4440-A76B-824CED4A9CD4}">
      <dgm:prSet/>
      <dgm:spPr/>
      <dgm:t>
        <a:bodyPr/>
        <a:lstStyle/>
        <a:p>
          <a:endParaRPr lang="en-US"/>
        </a:p>
      </dgm:t>
    </dgm:pt>
    <dgm:pt modelId="{05E412A2-9979-4255-AD18-2C6613C6A980}">
      <dgm:prSet phldrT="[Text]"/>
      <dgm:spPr/>
      <dgm:t>
        <a:bodyPr/>
        <a:lstStyle/>
        <a:p>
          <a:r>
            <a:rPr lang="en-US" dirty="0" smtClean="0"/>
            <a:t>Psychogenic Distress</a:t>
          </a:r>
          <a:endParaRPr lang="en-US" dirty="0"/>
        </a:p>
      </dgm:t>
    </dgm:pt>
    <dgm:pt modelId="{BD55FE6E-0362-4E87-A070-2DDC989AE11C}" type="parTrans" cxnId="{D75543D9-982F-42A0-9C06-78A6A58FEF78}">
      <dgm:prSet/>
      <dgm:spPr/>
      <dgm:t>
        <a:bodyPr/>
        <a:lstStyle/>
        <a:p>
          <a:endParaRPr lang="en-US"/>
        </a:p>
      </dgm:t>
    </dgm:pt>
    <dgm:pt modelId="{39DF5833-1083-4D8C-881A-5516C8863976}" type="sibTrans" cxnId="{D75543D9-982F-42A0-9C06-78A6A58FEF78}">
      <dgm:prSet/>
      <dgm:spPr/>
      <dgm:t>
        <a:bodyPr/>
        <a:lstStyle/>
        <a:p>
          <a:endParaRPr lang="en-US"/>
        </a:p>
      </dgm:t>
    </dgm:pt>
    <dgm:pt modelId="{07905D11-7275-4A01-B3A5-DCE6EF44ED45}">
      <dgm:prSet phldrT="[Text]"/>
      <dgm:spPr/>
      <dgm:t>
        <a:bodyPr/>
        <a:lstStyle/>
        <a:p>
          <a:r>
            <a:rPr lang="en-US" dirty="0" smtClean="0"/>
            <a:t>Attitudes and Beliefs</a:t>
          </a:r>
          <a:endParaRPr lang="en-US" dirty="0"/>
        </a:p>
      </dgm:t>
    </dgm:pt>
    <dgm:pt modelId="{3D572BBC-C29D-41B4-93FC-4426422E417C}" type="parTrans" cxnId="{C4F4B799-B91C-4B68-9021-BE6EA95DB39C}">
      <dgm:prSet/>
      <dgm:spPr/>
      <dgm:t>
        <a:bodyPr/>
        <a:lstStyle/>
        <a:p>
          <a:endParaRPr lang="en-US"/>
        </a:p>
      </dgm:t>
    </dgm:pt>
    <dgm:pt modelId="{7E4FF389-F176-44A8-ACCE-C991CF1E366D}" type="sibTrans" cxnId="{C4F4B799-B91C-4B68-9021-BE6EA95DB39C}">
      <dgm:prSet/>
      <dgm:spPr/>
      <dgm:t>
        <a:bodyPr/>
        <a:lstStyle/>
        <a:p>
          <a:endParaRPr lang="en-US"/>
        </a:p>
      </dgm:t>
    </dgm:pt>
    <dgm:pt modelId="{0212AD20-0B41-4769-B59B-8A017B5A788A}">
      <dgm:prSet phldrT="[Text]"/>
      <dgm:spPr/>
      <dgm:t>
        <a:bodyPr/>
        <a:lstStyle/>
        <a:p>
          <a:r>
            <a:rPr lang="en-US" dirty="0" smtClean="0"/>
            <a:t>Pain</a:t>
          </a:r>
          <a:endParaRPr lang="en-US" dirty="0"/>
        </a:p>
      </dgm:t>
    </dgm:pt>
    <dgm:pt modelId="{5849BF78-5635-4065-8F41-25AB663EA447}" type="parTrans" cxnId="{767A70CE-2103-4E39-B5A9-5A82F6063CCB}">
      <dgm:prSet/>
      <dgm:spPr/>
      <dgm:t>
        <a:bodyPr/>
        <a:lstStyle/>
        <a:p>
          <a:endParaRPr lang="en-US"/>
        </a:p>
      </dgm:t>
    </dgm:pt>
    <dgm:pt modelId="{73537EFB-6C57-4D03-9830-ACE09A8DC482}" type="sibTrans" cxnId="{767A70CE-2103-4E39-B5A9-5A82F6063CCB}">
      <dgm:prSet/>
      <dgm:spPr/>
      <dgm:t>
        <a:bodyPr/>
        <a:lstStyle/>
        <a:p>
          <a:endParaRPr lang="en-US"/>
        </a:p>
      </dgm:t>
    </dgm:pt>
    <dgm:pt modelId="{1F1A419A-B43C-4D17-9DDC-640E540A5B33}" type="pres">
      <dgm:prSet presAssocID="{7CEFFC6F-CA5D-44D7-8DF9-320E9F4B2DEB}" presName="Name0" presStyleCnt="0">
        <dgm:presLayoutVars>
          <dgm:chMax val="7"/>
          <dgm:resizeHandles val="exact"/>
        </dgm:presLayoutVars>
      </dgm:prSet>
      <dgm:spPr/>
      <dgm:t>
        <a:bodyPr/>
        <a:lstStyle/>
        <a:p>
          <a:endParaRPr lang="en-US"/>
        </a:p>
      </dgm:t>
    </dgm:pt>
    <dgm:pt modelId="{C8FF8161-E2E2-4E6E-8D47-7A6719AAF214}" type="pres">
      <dgm:prSet presAssocID="{7CEFFC6F-CA5D-44D7-8DF9-320E9F4B2DEB}" presName="comp1" presStyleCnt="0"/>
      <dgm:spPr/>
    </dgm:pt>
    <dgm:pt modelId="{3BB83E7E-A07B-4001-9BAE-C6193869BDD6}" type="pres">
      <dgm:prSet presAssocID="{7CEFFC6F-CA5D-44D7-8DF9-320E9F4B2DEB}" presName="circle1" presStyleLbl="node1" presStyleIdx="0" presStyleCnt="4"/>
      <dgm:spPr/>
      <dgm:t>
        <a:bodyPr/>
        <a:lstStyle/>
        <a:p>
          <a:endParaRPr lang="en-US"/>
        </a:p>
      </dgm:t>
    </dgm:pt>
    <dgm:pt modelId="{EFB2C356-4952-44E6-A51B-C3DDB3167D1E}" type="pres">
      <dgm:prSet presAssocID="{7CEFFC6F-CA5D-44D7-8DF9-320E9F4B2DEB}" presName="c1text" presStyleLbl="node1" presStyleIdx="0" presStyleCnt="4">
        <dgm:presLayoutVars>
          <dgm:bulletEnabled val="1"/>
        </dgm:presLayoutVars>
      </dgm:prSet>
      <dgm:spPr/>
      <dgm:t>
        <a:bodyPr/>
        <a:lstStyle/>
        <a:p>
          <a:endParaRPr lang="en-US"/>
        </a:p>
      </dgm:t>
    </dgm:pt>
    <dgm:pt modelId="{CE170C5A-B77F-4916-8DF4-768EB030B723}" type="pres">
      <dgm:prSet presAssocID="{7CEFFC6F-CA5D-44D7-8DF9-320E9F4B2DEB}" presName="comp2" presStyleCnt="0"/>
      <dgm:spPr/>
    </dgm:pt>
    <dgm:pt modelId="{9DA766E3-B320-44AD-9461-28620DAD91BC}" type="pres">
      <dgm:prSet presAssocID="{7CEFFC6F-CA5D-44D7-8DF9-320E9F4B2DEB}" presName="circle2" presStyleLbl="node1" presStyleIdx="1" presStyleCnt="4"/>
      <dgm:spPr/>
      <dgm:t>
        <a:bodyPr/>
        <a:lstStyle/>
        <a:p>
          <a:endParaRPr lang="en-US"/>
        </a:p>
      </dgm:t>
    </dgm:pt>
    <dgm:pt modelId="{2F57E86F-B22D-4494-895E-7BD9C0F7D712}" type="pres">
      <dgm:prSet presAssocID="{7CEFFC6F-CA5D-44D7-8DF9-320E9F4B2DEB}" presName="c2text" presStyleLbl="node1" presStyleIdx="1" presStyleCnt="4">
        <dgm:presLayoutVars>
          <dgm:bulletEnabled val="1"/>
        </dgm:presLayoutVars>
      </dgm:prSet>
      <dgm:spPr/>
      <dgm:t>
        <a:bodyPr/>
        <a:lstStyle/>
        <a:p>
          <a:endParaRPr lang="en-US"/>
        </a:p>
      </dgm:t>
    </dgm:pt>
    <dgm:pt modelId="{0CADB58F-8DC3-4B68-BA3C-9F4817A2CFBC}" type="pres">
      <dgm:prSet presAssocID="{7CEFFC6F-CA5D-44D7-8DF9-320E9F4B2DEB}" presName="comp3" presStyleCnt="0"/>
      <dgm:spPr/>
    </dgm:pt>
    <dgm:pt modelId="{5DE60062-6FDA-43B2-BEDB-0FB310F15B25}" type="pres">
      <dgm:prSet presAssocID="{7CEFFC6F-CA5D-44D7-8DF9-320E9F4B2DEB}" presName="circle3" presStyleLbl="node1" presStyleIdx="2" presStyleCnt="4"/>
      <dgm:spPr/>
      <dgm:t>
        <a:bodyPr/>
        <a:lstStyle/>
        <a:p>
          <a:endParaRPr lang="en-US"/>
        </a:p>
      </dgm:t>
    </dgm:pt>
    <dgm:pt modelId="{7C74793B-2107-4658-B387-A667E193B274}" type="pres">
      <dgm:prSet presAssocID="{7CEFFC6F-CA5D-44D7-8DF9-320E9F4B2DEB}" presName="c3text" presStyleLbl="node1" presStyleIdx="2" presStyleCnt="4">
        <dgm:presLayoutVars>
          <dgm:bulletEnabled val="1"/>
        </dgm:presLayoutVars>
      </dgm:prSet>
      <dgm:spPr/>
      <dgm:t>
        <a:bodyPr/>
        <a:lstStyle/>
        <a:p>
          <a:endParaRPr lang="en-US"/>
        </a:p>
      </dgm:t>
    </dgm:pt>
    <dgm:pt modelId="{DC25479D-8454-4B2E-956D-364CC9CE958A}" type="pres">
      <dgm:prSet presAssocID="{7CEFFC6F-CA5D-44D7-8DF9-320E9F4B2DEB}" presName="comp4" presStyleCnt="0"/>
      <dgm:spPr/>
    </dgm:pt>
    <dgm:pt modelId="{578DD2BC-CAAE-42B7-B516-C76DCF346AF8}" type="pres">
      <dgm:prSet presAssocID="{7CEFFC6F-CA5D-44D7-8DF9-320E9F4B2DEB}" presName="circle4" presStyleLbl="node1" presStyleIdx="3" presStyleCnt="4" custScaleY="77419"/>
      <dgm:spPr/>
      <dgm:t>
        <a:bodyPr/>
        <a:lstStyle/>
        <a:p>
          <a:endParaRPr lang="en-US"/>
        </a:p>
      </dgm:t>
    </dgm:pt>
    <dgm:pt modelId="{B113B509-1D8E-445B-89E2-1DEE55EBC9B2}" type="pres">
      <dgm:prSet presAssocID="{7CEFFC6F-CA5D-44D7-8DF9-320E9F4B2DEB}" presName="c4text" presStyleLbl="node1" presStyleIdx="3" presStyleCnt="4">
        <dgm:presLayoutVars>
          <dgm:bulletEnabled val="1"/>
        </dgm:presLayoutVars>
      </dgm:prSet>
      <dgm:spPr/>
      <dgm:t>
        <a:bodyPr/>
        <a:lstStyle/>
        <a:p>
          <a:endParaRPr lang="en-US"/>
        </a:p>
      </dgm:t>
    </dgm:pt>
  </dgm:ptLst>
  <dgm:cxnLst>
    <dgm:cxn modelId="{5832DC55-F5B0-4B0A-88D9-853D55FF9454}" type="presOf" srcId="{05E412A2-9979-4255-AD18-2C6613C6A980}" destId="{2F57E86F-B22D-4494-895E-7BD9C0F7D712}" srcOrd="1" destOrd="0" presId="urn:microsoft.com/office/officeart/2005/8/layout/venn2"/>
    <dgm:cxn modelId="{7C9A0AC8-2274-413D-AEDE-BBE351B5CAFE}" type="presOf" srcId="{9E5306E8-E13F-4119-8267-7297FBB3E2E5}" destId="{3BB83E7E-A07B-4001-9BAE-C6193869BDD6}" srcOrd="0" destOrd="0" presId="urn:microsoft.com/office/officeart/2005/8/layout/venn2"/>
    <dgm:cxn modelId="{3C135218-8881-44CA-9C51-D359749B5774}" type="presOf" srcId="{07905D11-7275-4A01-B3A5-DCE6EF44ED45}" destId="{7C74793B-2107-4658-B387-A667E193B274}" srcOrd="1" destOrd="0" presId="urn:microsoft.com/office/officeart/2005/8/layout/venn2"/>
    <dgm:cxn modelId="{DD100B1C-ECF2-4A79-8F14-D23103E77E38}" type="presOf" srcId="{0212AD20-0B41-4769-B59B-8A017B5A788A}" destId="{B113B509-1D8E-445B-89E2-1DEE55EBC9B2}" srcOrd="1" destOrd="0" presId="urn:microsoft.com/office/officeart/2005/8/layout/venn2"/>
    <dgm:cxn modelId="{8446FB5C-D14E-46C0-8A16-44F2A8019132}" type="presOf" srcId="{07905D11-7275-4A01-B3A5-DCE6EF44ED45}" destId="{5DE60062-6FDA-43B2-BEDB-0FB310F15B25}" srcOrd="0" destOrd="0" presId="urn:microsoft.com/office/officeart/2005/8/layout/venn2"/>
    <dgm:cxn modelId="{63BF4A08-7D64-43D5-8DBD-5ABC79147080}" type="presOf" srcId="{7CEFFC6F-CA5D-44D7-8DF9-320E9F4B2DEB}" destId="{1F1A419A-B43C-4D17-9DDC-640E540A5B33}" srcOrd="0" destOrd="0" presId="urn:microsoft.com/office/officeart/2005/8/layout/venn2"/>
    <dgm:cxn modelId="{7479D0BE-D616-4782-A741-DF8C608D1D22}" type="presOf" srcId="{0212AD20-0B41-4769-B59B-8A017B5A788A}" destId="{578DD2BC-CAAE-42B7-B516-C76DCF346AF8}" srcOrd="0" destOrd="0" presId="urn:microsoft.com/office/officeart/2005/8/layout/venn2"/>
    <dgm:cxn modelId="{31E9D1B5-97EA-4005-BD59-519A2158971F}" type="presOf" srcId="{9E5306E8-E13F-4119-8267-7297FBB3E2E5}" destId="{EFB2C356-4952-44E6-A51B-C3DDB3167D1E}" srcOrd="1" destOrd="0" presId="urn:microsoft.com/office/officeart/2005/8/layout/venn2"/>
    <dgm:cxn modelId="{D75543D9-982F-42A0-9C06-78A6A58FEF78}" srcId="{7CEFFC6F-CA5D-44D7-8DF9-320E9F4B2DEB}" destId="{05E412A2-9979-4255-AD18-2C6613C6A980}" srcOrd="1" destOrd="0" parTransId="{BD55FE6E-0362-4E87-A070-2DDC989AE11C}" sibTransId="{39DF5833-1083-4D8C-881A-5516C8863976}"/>
    <dgm:cxn modelId="{E8771648-5633-4B68-B9A3-B6C0D58B332D}" type="presOf" srcId="{05E412A2-9979-4255-AD18-2C6613C6A980}" destId="{9DA766E3-B320-44AD-9461-28620DAD91BC}" srcOrd="0" destOrd="0" presId="urn:microsoft.com/office/officeart/2005/8/layout/venn2"/>
    <dgm:cxn modelId="{767A70CE-2103-4E39-B5A9-5A82F6063CCB}" srcId="{7CEFFC6F-CA5D-44D7-8DF9-320E9F4B2DEB}" destId="{0212AD20-0B41-4769-B59B-8A017B5A788A}" srcOrd="3" destOrd="0" parTransId="{5849BF78-5635-4065-8F41-25AB663EA447}" sibTransId="{73537EFB-6C57-4D03-9830-ACE09A8DC482}"/>
    <dgm:cxn modelId="{C4F4B799-B91C-4B68-9021-BE6EA95DB39C}" srcId="{7CEFFC6F-CA5D-44D7-8DF9-320E9F4B2DEB}" destId="{07905D11-7275-4A01-B3A5-DCE6EF44ED45}" srcOrd="2" destOrd="0" parTransId="{3D572BBC-C29D-41B4-93FC-4426422E417C}" sibTransId="{7E4FF389-F176-44A8-ACCE-C991CF1E366D}"/>
    <dgm:cxn modelId="{09FDA982-15C6-4440-A76B-824CED4A9CD4}" srcId="{7CEFFC6F-CA5D-44D7-8DF9-320E9F4B2DEB}" destId="{9E5306E8-E13F-4119-8267-7297FBB3E2E5}" srcOrd="0" destOrd="0" parTransId="{BB3C9A15-41C1-4B44-9372-9F8275479A20}" sibTransId="{8AB26FBC-1992-4CC1-84CE-06EABFF9C68E}"/>
    <dgm:cxn modelId="{E1191549-7B6B-4FBD-895A-AF6D4C845503}" type="presParOf" srcId="{1F1A419A-B43C-4D17-9DDC-640E540A5B33}" destId="{C8FF8161-E2E2-4E6E-8D47-7A6719AAF214}" srcOrd="0" destOrd="0" presId="urn:microsoft.com/office/officeart/2005/8/layout/venn2"/>
    <dgm:cxn modelId="{98567132-86A1-46F4-B718-D67A98FA1D88}" type="presParOf" srcId="{C8FF8161-E2E2-4E6E-8D47-7A6719AAF214}" destId="{3BB83E7E-A07B-4001-9BAE-C6193869BDD6}" srcOrd="0" destOrd="0" presId="urn:microsoft.com/office/officeart/2005/8/layout/venn2"/>
    <dgm:cxn modelId="{46702013-B409-4DD2-90BE-100CF63D8CD0}" type="presParOf" srcId="{C8FF8161-E2E2-4E6E-8D47-7A6719AAF214}" destId="{EFB2C356-4952-44E6-A51B-C3DDB3167D1E}" srcOrd="1" destOrd="0" presId="urn:microsoft.com/office/officeart/2005/8/layout/venn2"/>
    <dgm:cxn modelId="{C1FC2BC6-7DD3-4018-9014-014E5317522A}" type="presParOf" srcId="{1F1A419A-B43C-4D17-9DDC-640E540A5B33}" destId="{CE170C5A-B77F-4916-8DF4-768EB030B723}" srcOrd="1" destOrd="0" presId="urn:microsoft.com/office/officeart/2005/8/layout/venn2"/>
    <dgm:cxn modelId="{9A453783-FCAF-443F-80C1-7F14DC43ED8D}" type="presParOf" srcId="{CE170C5A-B77F-4916-8DF4-768EB030B723}" destId="{9DA766E3-B320-44AD-9461-28620DAD91BC}" srcOrd="0" destOrd="0" presId="urn:microsoft.com/office/officeart/2005/8/layout/venn2"/>
    <dgm:cxn modelId="{D8A24914-BDF1-4ED8-B503-E4D6EEEE3AFE}" type="presParOf" srcId="{CE170C5A-B77F-4916-8DF4-768EB030B723}" destId="{2F57E86F-B22D-4494-895E-7BD9C0F7D712}" srcOrd="1" destOrd="0" presId="urn:microsoft.com/office/officeart/2005/8/layout/venn2"/>
    <dgm:cxn modelId="{0557569C-65CF-4F7F-A8D3-E4816D1E3C46}" type="presParOf" srcId="{1F1A419A-B43C-4D17-9DDC-640E540A5B33}" destId="{0CADB58F-8DC3-4B68-BA3C-9F4817A2CFBC}" srcOrd="2" destOrd="0" presId="urn:microsoft.com/office/officeart/2005/8/layout/venn2"/>
    <dgm:cxn modelId="{1243AA6A-26C4-4A93-B343-A6077508D379}" type="presParOf" srcId="{0CADB58F-8DC3-4B68-BA3C-9F4817A2CFBC}" destId="{5DE60062-6FDA-43B2-BEDB-0FB310F15B25}" srcOrd="0" destOrd="0" presId="urn:microsoft.com/office/officeart/2005/8/layout/venn2"/>
    <dgm:cxn modelId="{EE2B360E-6F21-4EA3-8324-71F0D486986D}" type="presParOf" srcId="{0CADB58F-8DC3-4B68-BA3C-9F4817A2CFBC}" destId="{7C74793B-2107-4658-B387-A667E193B274}" srcOrd="1" destOrd="0" presId="urn:microsoft.com/office/officeart/2005/8/layout/venn2"/>
    <dgm:cxn modelId="{25E9BFB2-BBCC-44DF-B658-106279A58C94}" type="presParOf" srcId="{1F1A419A-B43C-4D17-9DDC-640E540A5B33}" destId="{DC25479D-8454-4B2E-956D-364CC9CE958A}" srcOrd="3" destOrd="0" presId="urn:microsoft.com/office/officeart/2005/8/layout/venn2"/>
    <dgm:cxn modelId="{D0CB150A-3E4D-43A0-8C81-DC288349D4C4}" type="presParOf" srcId="{DC25479D-8454-4B2E-956D-364CC9CE958A}" destId="{578DD2BC-CAAE-42B7-B516-C76DCF346AF8}" srcOrd="0" destOrd="0" presId="urn:microsoft.com/office/officeart/2005/8/layout/venn2"/>
    <dgm:cxn modelId="{9A883CFB-B5DB-4FE0-B1AB-2D18E532086C}" type="presParOf" srcId="{DC25479D-8454-4B2E-956D-364CC9CE958A}" destId="{B113B509-1D8E-445B-89E2-1DEE55EBC9B2}"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2CF2B-114C-4EE5-9C11-11A0FE3B3BB3}"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76EE11D6-AF95-4670-B314-2DD1C1DBE705}">
      <dgm:prSet phldrT="[Text]" custT="1"/>
      <dgm:spPr/>
      <dgm:t>
        <a:bodyPr/>
        <a:lstStyle/>
        <a:p>
          <a:r>
            <a:rPr lang="en-US" sz="2400" dirty="0" smtClean="0"/>
            <a:t>1.Fear of pain</a:t>
          </a:r>
          <a:endParaRPr lang="en-US" sz="2400" dirty="0"/>
        </a:p>
      </dgm:t>
    </dgm:pt>
    <dgm:pt modelId="{6F127E11-A444-47F3-9D53-34E781A3911D}" type="parTrans" cxnId="{EC530E1C-46B3-4299-905E-01B5FCE4EE46}">
      <dgm:prSet/>
      <dgm:spPr/>
      <dgm:t>
        <a:bodyPr/>
        <a:lstStyle/>
        <a:p>
          <a:endParaRPr lang="en-US"/>
        </a:p>
      </dgm:t>
    </dgm:pt>
    <dgm:pt modelId="{FB372232-D26E-4BC1-9A10-E761496CF503}" type="sibTrans" cxnId="{EC530E1C-46B3-4299-905E-01B5FCE4EE46}">
      <dgm:prSet/>
      <dgm:spPr/>
      <dgm:t>
        <a:bodyPr/>
        <a:lstStyle/>
        <a:p>
          <a:endParaRPr lang="en-US">
            <a:solidFill>
              <a:srgbClr val="FF0000"/>
            </a:solidFill>
          </a:endParaRPr>
        </a:p>
      </dgm:t>
    </dgm:pt>
    <dgm:pt modelId="{ACEEB393-DAA2-4F00-95AA-CAA0298417F0}">
      <dgm:prSet phldrT="[Text]" custT="1"/>
      <dgm:spPr/>
      <dgm:t>
        <a:bodyPr/>
        <a:lstStyle/>
        <a:p>
          <a:r>
            <a:rPr lang="en-US" sz="2400" dirty="0" smtClean="0"/>
            <a:t>2.Activity avoidance</a:t>
          </a:r>
          <a:endParaRPr lang="en-US" sz="2400" dirty="0"/>
        </a:p>
      </dgm:t>
    </dgm:pt>
    <dgm:pt modelId="{F76621BE-2D82-4970-8AAF-5D1A8D6F3C0A}" type="parTrans" cxnId="{071A2404-EA15-4CE9-A845-4FB1F6B439C5}">
      <dgm:prSet/>
      <dgm:spPr/>
      <dgm:t>
        <a:bodyPr/>
        <a:lstStyle/>
        <a:p>
          <a:endParaRPr lang="en-US"/>
        </a:p>
      </dgm:t>
    </dgm:pt>
    <dgm:pt modelId="{AAB34F15-A32E-415C-A2AB-D8567296DE1E}" type="sibTrans" cxnId="{071A2404-EA15-4CE9-A845-4FB1F6B439C5}">
      <dgm:prSet/>
      <dgm:spPr/>
      <dgm:t>
        <a:bodyPr/>
        <a:lstStyle/>
        <a:p>
          <a:endParaRPr lang="en-US"/>
        </a:p>
      </dgm:t>
    </dgm:pt>
    <dgm:pt modelId="{55594762-9EAF-442E-B087-CDA442B4D089}">
      <dgm:prSet phldrT="[Text]" custT="1"/>
      <dgm:spPr/>
      <dgm:t>
        <a:bodyPr/>
        <a:lstStyle/>
        <a:p>
          <a:r>
            <a:rPr lang="en-US" sz="2400" dirty="0" smtClean="0"/>
            <a:t>3.deconditioning</a:t>
          </a:r>
          <a:endParaRPr lang="en-US" sz="2400" dirty="0"/>
        </a:p>
      </dgm:t>
    </dgm:pt>
    <dgm:pt modelId="{27D385BA-F25D-4F0B-A706-FD51D2E88D46}" type="parTrans" cxnId="{D6233716-00F8-4E09-A273-241F5830D676}">
      <dgm:prSet/>
      <dgm:spPr/>
      <dgm:t>
        <a:bodyPr/>
        <a:lstStyle/>
        <a:p>
          <a:endParaRPr lang="en-US"/>
        </a:p>
      </dgm:t>
    </dgm:pt>
    <dgm:pt modelId="{FF3C37E9-3B89-4803-9D4E-C56608844979}" type="sibTrans" cxnId="{D6233716-00F8-4E09-A273-241F5830D676}">
      <dgm:prSet/>
      <dgm:spPr/>
      <dgm:t>
        <a:bodyPr/>
        <a:lstStyle/>
        <a:p>
          <a:endParaRPr lang="en-US"/>
        </a:p>
      </dgm:t>
    </dgm:pt>
    <dgm:pt modelId="{4C254DAB-028D-41BA-AC90-33B296FF9870}">
      <dgm:prSet phldrT="[Text]" custT="1"/>
      <dgm:spPr/>
      <dgm:t>
        <a:bodyPr/>
        <a:lstStyle/>
        <a:p>
          <a:r>
            <a:rPr lang="en-US" sz="2400" smtClean="0"/>
            <a:t>4.Acute </a:t>
          </a:r>
          <a:r>
            <a:rPr lang="en-US" sz="2400" dirty="0" smtClean="0"/>
            <a:t>tissue overload and chronic sensitization</a:t>
          </a:r>
          <a:endParaRPr lang="en-US" sz="2400" dirty="0"/>
        </a:p>
      </dgm:t>
    </dgm:pt>
    <dgm:pt modelId="{378D4FBA-88A3-427F-86A1-AD8A6F938CD4}" type="parTrans" cxnId="{22A15DDD-2C17-4CC3-BF64-607288036084}">
      <dgm:prSet/>
      <dgm:spPr/>
      <dgm:t>
        <a:bodyPr/>
        <a:lstStyle/>
        <a:p>
          <a:endParaRPr lang="en-US"/>
        </a:p>
      </dgm:t>
    </dgm:pt>
    <dgm:pt modelId="{5DA53791-960A-463E-8BA8-9BE3980CD892}" type="sibTrans" cxnId="{22A15DDD-2C17-4CC3-BF64-607288036084}">
      <dgm:prSet/>
      <dgm:spPr/>
      <dgm:t>
        <a:bodyPr/>
        <a:lstStyle/>
        <a:p>
          <a:endParaRPr lang="en-US"/>
        </a:p>
      </dgm:t>
    </dgm:pt>
    <dgm:pt modelId="{D505F332-A8DD-4DE4-9FFC-78A8DBED088F}" type="pres">
      <dgm:prSet presAssocID="{7B72CF2B-114C-4EE5-9C11-11A0FE3B3BB3}" presName="cycle" presStyleCnt="0">
        <dgm:presLayoutVars>
          <dgm:dir/>
          <dgm:resizeHandles val="exact"/>
        </dgm:presLayoutVars>
      </dgm:prSet>
      <dgm:spPr/>
      <dgm:t>
        <a:bodyPr/>
        <a:lstStyle/>
        <a:p>
          <a:endParaRPr lang="en-US"/>
        </a:p>
      </dgm:t>
    </dgm:pt>
    <dgm:pt modelId="{0694306D-3D55-4318-8610-5BDF439598EB}" type="pres">
      <dgm:prSet presAssocID="{76EE11D6-AF95-4670-B314-2DD1C1DBE705}" presName="node" presStyleLbl="node1" presStyleIdx="0" presStyleCnt="4" custScaleX="191092">
        <dgm:presLayoutVars>
          <dgm:bulletEnabled val="1"/>
        </dgm:presLayoutVars>
      </dgm:prSet>
      <dgm:spPr/>
      <dgm:t>
        <a:bodyPr/>
        <a:lstStyle/>
        <a:p>
          <a:endParaRPr lang="en-US"/>
        </a:p>
      </dgm:t>
    </dgm:pt>
    <dgm:pt modelId="{26CC2B6C-D38F-4D45-9D66-9AB28D06C953}" type="pres">
      <dgm:prSet presAssocID="{FB372232-D26E-4BC1-9A10-E761496CF503}" presName="sibTrans" presStyleLbl="sibTrans2D1" presStyleIdx="0" presStyleCnt="4"/>
      <dgm:spPr/>
      <dgm:t>
        <a:bodyPr/>
        <a:lstStyle/>
        <a:p>
          <a:endParaRPr lang="en-US"/>
        </a:p>
      </dgm:t>
    </dgm:pt>
    <dgm:pt modelId="{B5C531FF-798C-4B61-82D1-934E041ED4F8}" type="pres">
      <dgm:prSet presAssocID="{FB372232-D26E-4BC1-9A10-E761496CF503}" presName="connectorText" presStyleLbl="sibTrans2D1" presStyleIdx="0" presStyleCnt="4"/>
      <dgm:spPr/>
      <dgm:t>
        <a:bodyPr/>
        <a:lstStyle/>
        <a:p>
          <a:endParaRPr lang="en-US"/>
        </a:p>
      </dgm:t>
    </dgm:pt>
    <dgm:pt modelId="{FB0739FB-AF1C-4EA5-9F40-88FACB2A469A}" type="pres">
      <dgm:prSet presAssocID="{ACEEB393-DAA2-4F00-95AA-CAA0298417F0}" presName="node" presStyleLbl="node1" presStyleIdx="1" presStyleCnt="4" custScaleX="178343" custRadScaleRad="137336">
        <dgm:presLayoutVars>
          <dgm:bulletEnabled val="1"/>
        </dgm:presLayoutVars>
      </dgm:prSet>
      <dgm:spPr/>
      <dgm:t>
        <a:bodyPr/>
        <a:lstStyle/>
        <a:p>
          <a:endParaRPr lang="en-US"/>
        </a:p>
      </dgm:t>
    </dgm:pt>
    <dgm:pt modelId="{0D9E553A-8D2B-4B4B-A78F-84D4AEC61AC3}" type="pres">
      <dgm:prSet presAssocID="{AAB34F15-A32E-415C-A2AB-D8567296DE1E}" presName="sibTrans" presStyleLbl="sibTrans2D1" presStyleIdx="1" presStyleCnt="4"/>
      <dgm:spPr/>
      <dgm:t>
        <a:bodyPr/>
        <a:lstStyle/>
        <a:p>
          <a:endParaRPr lang="en-US"/>
        </a:p>
      </dgm:t>
    </dgm:pt>
    <dgm:pt modelId="{359A53E7-0533-4121-8F22-1C58A44F1F11}" type="pres">
      <dgm:prSet presAssocID="{AAB34F15-A32E-415C-A2AB-D8567296DE1E}" presName="connectorText" presStyleLbl="sibTrans2D1" presStyleIdx="1" presStyleCnt="4"/>
      <dgm:spPr/>
      <dgm:t>
        <a:bodyPr/>
        <a:lstStyle/>
        <a:p>
          <a:endParaRPr lang="en-US"/>
        </a:p>
      </dgm:t>
    </dgm:pt>
    <dgm:pt modelId="{A8313A50-CDFE-450A-BD2C-69BBFE6D9B72}" type="pres">
      <dgm:prSet presAssocID="{55594762-9EAF-442E-B087-CDA442B4D089}" presName="node" presStyleLbl="node1" presStyleIdx="2" presStyleCnt="4" custScaleX="209487">
        <dgm:presLayoutVars>
          <dgm:bulletEnabled val="1"/>
        </dgm:presLayoutVars>
      </dgm:prSet>
      <dgm:spPr/>
      <dgm:t>
        <a:bodyPr/>
        <a:lstStyle/>
        <a:p>
          <a:endParaRPr lang="en-US"/>
        </a:p>
      </dgm:t>
    </dgm:pt>
    <dgm:pt modelId="{99175C64-920F-4155-B7D4-14697401DB6A}" type="pres">
      <dgm:prSet presAssocID="{FF3C37E9-3B89-4803-9D4E-C56608844979}" presName="sibTrans" presStyleLbl="sibTrans2D1" presStyleIdx="2" presStyleCnt="4"/>
      <dgm:spPr/>
      <dgm:t>
        <a:bodyPr/>
        <a:lstStyle/>
        <a:p>
          <a:endParaRPr lang="en-US"/>
        </a:p>
      </dgm:t>
    </dgm:pt>
    <dgm:pt modelId="{15122137-22F1-4E46-8D87-0F0647B824EB}" type="pres">
      <dgm:prSet presAssocID="{FF3C37E9-3B89-4803-9D4E-C56608844979}" presName="connectorText" presStyleLbl="sibTrans2D1" presStyleIdx="2" presStyleCnt="4"/>
      <dgm:spPr/>
      <dgm:t>
        <a:bodyPr/>
        <a:lstStyle/>
        <a:p>
          <a:endParaRPr lang="en-US"/>
        </a:p>
      </dgm:t>
    </dgm:pt>
    <dgm:pt modelId="{78B09A9D-DFC0-495E-9ACC-545D2DC177D3}" type="pres">
      <dgm:prSet presAssocID="{4C254DAB-028D-41BA-AC90-33B296FF9870}" presName="node" presStyleLbl="node1" presStyleIdx="3" presStyleCnt="4" custScaleX="215131" custRadScaleRad="147558">
        <dgm:presLayoutVars>
          <dgm:bulletEnabled val="1"/>
        </dgm:presLayoutVars>
      </dgm:prSet>
      <dgm:spPr/>
      <dgm:t>
        <a:bodyPr/>
        <a:lstStyle/>
        <a:p>
          <a:endParaRPr lang="en-US"/>
        </a:p>
      </dgm:t>
    </dgm:pt>
    <dgm:pt modelId="{D7C0AE18-1278-4B59-B4CA-31913CADB260}" type="pres">
      <dgm:prSet presAssocID="{5DA53791-960A-463E-8BA8-9BE3980CD892}" presName="sibTrans" presStyleLbl="sibTrans2D1" presStyleIdx="3" presStyleCnt="4"/>
      <dgm:spPr/>
      <dgm:t>
        <a:bodyPr/>
        <a:lstStyle/>
        <a:p>
          <a:endParaRPr lang="en-US"/>
        </a:p>
      </dgm:t>
    </dgm:pt>
    <dgm:pt modelId="{059DF788-0B87-4656-A8F5-313C11024B05}" type="pres">
      <dgm:prSet presAssocID="{5DA53791-960A-463E-8BA8-9BE3980CD892}" presName="connectorText" presStyleLbl="sibTrans2D1" presStyleIdx="3" presStyleCnt="4"/>
      <dgm:spPr/>
      <dgm:t>
        <a:bodyPr/>
        <a:lstStyle/>
        <a:p>
          <a:endParaRPr lang="en-US"/>
        </a:p>
      </dgm:t>
    </dgm:pt>
  </dgm:ptLst>
  <dgm:cxnLst>
    <dgm:cxn modelId="{098BFE15-4D00-46D2-9764-90B8FD81E013}" type="presOf" srcId="{7B72CF2B-114C-4EE5-9C11-11A0FE3B3BB3}" destId="{D505F332-A8DD-4DE4-9FFC-78A8DBED088F}" srcOrd="0" destOrd="0" presId="urn:microsoft.com/office/officeart/2005/8/layout/cycle2"/>
    <dgm:cxn modelId="{071A2404-EA15-4CE9-A845-4FB1F6B439C5}" srcId="{7B72CF2B-114C-4EE5-9C11-11A0FE3B3BB3}" destId="{ACEEB393-DAA2-4F00-95AA-CAA0298417F0}" srcOrd="1" destOrd="0" parTransId="{F76621BE-2D82-4970-8AAF-5D1A8D6F3C0A}" sibTransId="{AAB34F15-A32E-415C-A2AB-D8567296DE1E}"/>
    <dgm:cxn modelId="{22A15DDD-2C17-4CC3-BF64-607288036084}" srcId="{7B72CF2B-114C-4EE5-9C11-11A0FE3B3BB3}" destId="{4C254DAB-028D-41BA-AC90-33B296FF9870}" srcOrd="3" destOrd="0" parTransId="{378D4FBA-88A3-427F-86A1-AD8A6F938CD4}" sibTransId="{5DA53791-960A-463E-8BA8-9BE3980CD892}"/>
    <dgm:cxn modelId="{B7F10759-736F-43EA-B3C5-D952DB4B9A0F}" type="presOf" srcId="{4C254DAB-028D-41BA-AC90-33B296FF9870}" destId="{78B09A9D-DFC0-495E-9ACC-545D2DC177D3}" srcOrd="0" destOrd="0" presId="urn:microsoft.com/office/officeart/2005/8/layout/cycle2"/>
    <dgm:cxn modelId="{0D4243EE-9B9D-4940-9B9A-5DEECF7B1F32}" type="presOf" srcId="{5DA53791-960A-463E-8BA8-9BE3980CD892}" destId="{059DF788-0B87-4656-A8F5-313C11024B05}" srcOrd="1" destOrd="0" presId="urn:microsoft.com/office/officeart/2005/8/layout/cycle2"/>
    <dgm:cxn modelId="{5D1127CA-FEB6-462F-BBA8-F07252BBB971}" type="presOf" srcId="{FB372232-D26E-4BC1-9A10-E761496CF503}" destId="{B5C531FF-798C-4B61-82D1-934E041ED4F8}" srcOrd="1" destOrd="0" presId="urn:microsoft.com/office/officeart/2005/8/layout/cycle2"/>
    <dgm:cxn modelId="{FE1178E2-339A-4768-9AF0-D35E5B0034DD}" type="presOf" srcId="{76EE11D6-AF95-4670-B314-2DD1C1DBE705}" destId="{0694306D-3D55-4318-8610-5BDF439598EB}" srcOrd="0" destOrd="0" presId="urn:microsoft.com/office/officeart/2005/8/layout/cycle2"/>
    <dgm:cxn modelId="{96786F57-3F08-4107-AF3A-18328532D79A}" type="presOf" srcId="{ACEEB393-DAA2-4F00-95AA-CAA0298417F0}" destId="{FB0739FB-AF1C-4EA5-9F40-88FACB2A469A}" srcOrd="0" destOrd="0" presId="urn:microsoft.com/office/officeart/2005/8/layout/cycle2"/>
    <dgm:cxn modelId="{EC530E1C-46B3-4299-905E-01B5FCE4EE46}" srcId="{7B72CF2B-114C-4EE5-9C11-11A0FE3B3BB3}" destId="{76EE11D6-AF95-4670-B314-2DD1C1DBE705}" srcOrd="0" destOrd="0" parTransId="{6F127E11-A444-47F3-9D53-34E781A3911D}" sibTransId="{FB372232-D26E-4BC1-9A10-E761496CF503}"/>
    <dgm:cxn modelId="{7E5DC7D2-1232-440C-BD3A-E01E2CEED690}" type="presOf" srcId="{FF3C37E9-3B89-4803-9D4E-C56608844979}" destId="{99175C64-920F-4155-B7D4-14697401DB6A}" srcOrd="0" destOrd="0" presId="urn:microsoft.com/office/officeart/2005/8/layout/cycle2"/>
    <dgm:cxn modelId="{64775783-2230-4894-96C9-6CDF33D5F210}" type="presOf" srcId="{FF3C37E9-3B89-4803-9D4E-C56608844979}" destId="{15122137-22F1-4E46-8D87-0F0647B824EB}" srcOrd="1" destOrd="0" presId="urn:microsoft.com/office/officeart/2005/8/layout/cycle2"/>
    <dgm:cxn modelId="{6DAFB24E-073E-4BCF-BBAC-0CD283C7C3FA}" type="presOf" srcId="{FB372232-D26E-4BC1-9A10-E761496CF503}" destId="{26CC2B6C-D38F-4D45-9D66-9AB28D06C953}" srcOrd="0" destOrd="0" presId="urn:microsoft.com/office/officeart/2005/8/layout/cycle2"/>
    <dgm:cxn modelId="{0C90FDFB-F015-47B2-B748-CBB066AC6EE7}" type="presOf" srcId="{5DA53791-960A-463E-8BA8-9BE3980CD892}" destId="{D7C0AE18-1278-4B59-B4CA-31913CADB260}" srcOrd="0" destOrd="0" presId="urn:microsoft.com/office/officeart/2005/8/layout/cycle2"/>
    <dgm:cxn modelId="{D9B7CFFF-3736-4538-A047-64DA3E6DDAF3}" type="presOf" srcId="{AAB34F15-A32E-415C-A2AB-D8567296DE1E}" destId="{0D9E553A-8D2B-4B4B-A78F-84D4AEC61AC3}" srcOrd="0" destOrd="0" presId="urn:microsoft.com/office/officeart/2005/8/layout/cycle2"/>
    <dgm:cxn modelId="{F46204B9-6129-4FCA-9B50-E0FA1A35AB3F}" type="presOf" srcId="{55594762-9EAF-442E-B087-CDA442B4D089}" destId="{A8313A50-CDFE-450A-BD2C-69BBFE6D9B72}" srcOrd="0" destOrd="0" presId="urn:microsoft.com/office/officeart/2005/8/layout/cycle2"/>
    <dgm:cxn modelId="{1C3D5DB4-4AA4-4ADA-8CFB-689A5588B3A1}" type="presOf" srcId="{AAB34F15-A32E-415C-A2AB-D8567296DE1E}" destId="{359A53E7-0533-4121-8F22-1C58A44F1F11}" srcOrd="1" destOrd="0" presId="urn:microsoft.com/office/officeart/2005/8/layout/cycle2"/>
    <dgm:cxn modelId="{D6233716-00F8-4E09-A273-241F5830D676}" srcId="{7B72CF2B-114C-4EE5-9C11-11A0FE3B3BB3}" destId="{55594762-9EAF-442E-B087-CDA442B4D089}" srcOrd="2" destOrd="0" parTransId="{27D385BA-F25D-4F0B-A706-FD51D2E88D46}" sibTransId="{FF3C37E9-3B89-4803-9D4E-C56608844979}"/>
    <dgm:cxn modelId="{10BC4FB2-BD3E-480F-B3C8-D2ECFC6484CC}" type="presParOf" srcId="{D505F332-A8DD-4DE4-9FFC-78A8DBED088F}" destId="{0694306D-3D55-4318-8610-5BDF439598EB}" srcOrd="0" destOrd="0" presId="urn:microsoft.com/office/officeart/2005/8/layout/cycle2"/>
    <dgm:cxn modelId="{871AF855-7601-4110-99BE-F04947F9FBA6}" type="presParOf" srcId="{D505F332-A8DD-4DE4-9FFC-78A8DBED088F}" destId="{26CC2B6C-D38F-4D45-9D66-9AB28D06C953}" srcOrd="1" destOrd="0" presId="urn:microsoft.com/office/officeart/2005/8/layout/cycle2"/>
    <dgm:cxn modelId="{8AEC831D-CFC4-4B74-A92B-D129DB326A34}" type="presParOf" srcId="{26CC2B6C-D38F-4D45-9D66-9AB28D06C953}" destId="{B5C531FF-798C-4B61-82D1-934E041ED4F8}" srcOrd="0" destOrd="0" presId="urn:microsoft.com/office/officeart/2005/8/layout/cycle2"/>
    <dgm:cxn modelId="{5E84C772-8551-43CB-8623-5F840D7D8540}" type="presParOf" srcId="{D505F332-A8DD-4DE4-9FFC-78A8DBED088F}" destId="{FB0739FB-AF1C-4EA5-9F40-88FACB2A469A}" srcOrd="2" destOrd="0" presId="urn:microsoft.com/office/officeart/2005/8/layout/cycle2"/>
    <dgm:cxn modelId="{4B3304F7-8D21-4028-B5DA-826F33C22096}" type="presParOf" srcId="{D505F332-A8DD-4DE4-9FFC-78A8DBED088F}" destId="{0D9E553A-8D2B-4B4B-A78F-84D4AEC61AC3}" srcOrd="3" destOrd="0" presId="urn:microsoft.com/office/officeart/2005/8/layout/cycle2"/>
    <dgm:cxn modelId="{74FE7571-B3C7-4F5B-BACD-1CF4BCCAE9D6}" type="presParOf" srcId="{0D9E553A-8D2B-4B4B-A78F-84D4AEC61AC3}" destId="{359A53E7-0533-4121-8F22-1C58A44F1F11}" srcOrd="0" destOrd="0" presId="urn:microsoft.com/office/officeart/2005/8/layout/cycle2"/>
    <dgm:cxn modelId="{ADFDC0BD-EA99-484B-9596-347ECA782ED6}" type="presParOf" srcId="{D505F332-A8DD-4DE4-9FFC-78A8DBED088F}" destId="{A8313A50-CDFE-450A-BD2C-69BBFE6D9B72}" srcOrd="4" destOrd="0" presId="urn:microsoft.com/office/officeart/2005/8/layout/cycle2"/>
    <dgm:cxn modelId="{37531330-96BB-47B6-A4FC-DEC5DA535802}" type="presParOf" srcId="{D505F332-A8DD-4DE4-9FFC-78A8DBED088F}" destId="{99175C64-920F-4155-B7D4-14697401DB6A}" srcOrd="5" destOrd="0" presId="urn:microsoft.com/office/officeart/2005/8/layout/cycle2"/>
    <dgm:cxn modelId="{A6E1C742-2BF4-486B-85D1-819A06574579}" type="presParOf" srcId="{99175C64-920F-4155-B7D4-14697401DB6A}" destId="{15122137-22F1-4E46-8D87-0F0647B824EB}" srcOrd="0" destOrd="0" presId="urn:microsoft.com/office/officeart/2005/8/layout/cycle2"/>
    <dgm:cxn modelId="{B66EB241-ADA7-4C1C-AF6E-6E46816AD073}" type="presParOf" srcId="{D505F332-A8DD-4DE4-9FFC-78A8DBED088F}" destId="{78B09A9D-DFC0-495E-9ACC-545D2DC177D3}" srcOrd="6" destOrd="0" presId="urn:microsoft.com/office/officeart/2005/8/layout/cycle2"/>
    <dgm:cxn modelId="{E1D01801-E195-4474-B50A-519B738328C3}" type="presParOf" srcId="{D505F332-A8DD-4DE4-9FFC-78A8DBED088F}" destId="{D7C0AE18-1278-4B59-B4CA-31913CADB260}" srcOrd="7" destOrd="0" presId="urn:microsoft.com/office/officeart/2005/8/layout/cycle2"/>
    <dgm:cxn modelId="{27C34E6F-63AA-42C5-9E81-DC061F3D1D19}" type="presParOf" srcId="{D7C0AE18-1278-4B59-B4CA-31913CADB260}" destId="{059DF788-0B87-4656-A8F5-313C11024B0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C4B18-FDDB-47D0-B3F4-9BB02575F3B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FE5C302-E3A5-4F47-8D2D-7A0922C93BE0}">
      <dgm:prSet phldrT="[Text]" custT="1"/>
      <dgm:spPr/>
      <dgm:t>
        <a:bodyPr/>
        <a:lstStyle/>
        <a:p>
          <a:r>
            <a:rPr lang="en-US" sz="3200" dirty="0" smtClean="0"/>
            <a:t>AUTISM</a:t>
          </a:r>
          <a:endParaRPr lang="en-US" sz="3200" dirty="0"/>
        </a:p>
      </dgm:t>
    </dgm:pt>
    <dgm:pt modelId="{FA8E2617-8205-43BF-97DF-256E09C3E2A3}" type="parTrans" cxnId="{C90846AA-886C-4F72-884E-3D3C66031BD3}">
      <dgm:prSet/>
      <dgm:spPr/>
      <dgm:t>
        <a:bodyPr/>
        <a:lstStyle/>
        <a:p>
          <a:endParaRPr lang="en-US"/>
        </a:p>
      </dgm:t>
    </dgm:pt>
    <dgm:pt modelId="{301CBF8D-4056-4A36-8866-0A6188E262AB}" type="sibTrans" cxnId="{C90846AA-886C-4F72-884E-3D3C66031BD3}">
      <dgm:prSet/>
      <dgm:spPr/>
      <dgm:t>
        <a:bodyPr/>
        <a:lstStyle/>
        <a:p>
          <a:endParaRPr lang="en-US"/>
        </a:p>
      </dgm:t>
    </dgm:pt>
    <dgm:pt modelId="{2C4712FF-81D5-47C3-9C17-700591121A7F}">
      <dgm:prSet phldrT="[Text]" custT="1"/>
      <dgm:spPr/>
      <dgm:t>
        <a:bodyPr/>
        <a:lstStyle/>
        <a:p>
          <a:r>
            <a:rPr lang="en-US" sz="3200" dirty="0" smtClean="0"/>
            <a:t>ASPERGERS</a:t>
          </a:r>
          <a:endParaRPr lang="en-US" sz="3200" dirty="0"/>
        </a:p>
      </dgm:t>
    </dgm:pt>
    <dgm:pt modelId="{77D8E693-AFF5-42C5-84CC-5DDFBFF7839E}" type="parTrans" cxnId="{44A996BA-E175-49F3-9460-3348E5F7F979}">
      <dgm:prSet/>
      <dgm:spPr/>
      <dgm:t>
        <a:bodyPr/>
        <a:lstStyle/>
        <a:p>
          <a:endParaRPr lang="en-US"/>
        </a:p>
      </dgm:t>
    </dgm:pt>
    <dgm:pt modelId="{26E08C5F-2DC1-4AC5-BB69-C038FB444CCA}" type="sibTrans" cxnId="{44A996BA-E175-49F3-9460-3348E5F7F979}">
      <dgm:prSet/>
      <dgm:spPr/>
      <dgm:t>
        <a:bodyPr/>
        <a:lstStyle/>
        <a:p>
          <a:endParaRPr lang="en-US"/>
        </a:p>
      </dgm:t>
    </dgm:pt>
    <dgm:pt modelId="{8630145D-E7EC-4DF5-BB08-78D49C9F5304}">
      <dgm:prSet phldrT="[Text]" custT="1"/>
      <dgm:spPr/>
      <dgm:t>
        <a:bodyPr/>
        <a:lstStyle/>
        <a:p>
          <a:r>
            <a:rPr lang="en-US" sz="3600" dirty="0" smtClean="0"/>
            <a:t>PDD-NOS</a:t>
          </a:r>
          <a:endParaRPr lang="en-US" sz="3600" dirty="0"/>
        </a:p>
      </dgm:t>
    </dgm:pt>
    <dgm:pt modelId="{03D5556F-3B1F-4725-8830-BE21CF170063}" type="parTrans" cxnId="{40AEAD17-8BE9-4299-9248-6042B4F3EC08}">
      <dgm:prSet/>
      <dgm:spPr/>
      <dgm:t>
        <a:bodyPr/>
        <a:lstStyle/>
        <a:p>
          <a:endParaRPr lang="en-US"/>
        </a:p>
      </dgm:t>
    </dgm:pt>
    <dgm:pt modelId="{10EBC3D3-A28C-4001-A002-4B63C293B39C}" type="sibTrans" cxnId="{40AEAD17-8BE9-4299-9248-6042B4F3EC08}">
      <dgm:prSet/>
      <dgm:spPr/>
      <dgm:t>
        <a:bodyPr/>
        <a:lstStyle/>
        <a:p>
          <a:endParaRPr lang="en-US"/>
        </a:p>
      </dgm:t>
    </dgm:pt>
    <dgm:pt modelId="{40FEDB06-0247-4850-B5EE-EBAF9F710E42}">
      <dgm:prSet phldrT="[Text]" custT="1"/>
      <dgm:spPr/>
      <dgm:t>
        <a:bodyPr/>
        <a:lstStyle/>
        <a:p>
          <a:r>
            <a:rPr lang="en-US" sz="3200" dirty="0" smtClean="0"/>
            <a:t>RETTS</a:t>
          </a:r>
          <a:endParaRPr lang="en-US" sz="3200" dirty="0"/>
        </a:p>
      </dgm:t>
    </dgm:pt>
    <dgm:pt modelId="{E3A18FA6-1973-47C6-9A15-F52FC334CF37}" type="parTrans" cxnId="{D2326D6C-4393-4BE2-A689-78758A77866E}">
      <dgm:prSet/>
      <dgm:spPr/>
      <dgm:t>
        <a:bodyPr/>
        <a:lstStyle/>
        <a:p>
          <a:endParaRPr lang="en-US"/>
        </a:p>
      </dgm:t>
    </dgm:pt>
    <dgm:pt modelId="{18AF45CD-6DD0-411E-B5E5-9422C214D4F6}" type="sibTrans" cxnId="{D2326D6C-4393-4BE2-A689-78758A77866E}">
      <dgm:prSet/>
      <dgm:spPr/>
      <dgm:t>
        <a:bodyPr/>
        <a:lstStyle/>
        <a:p>
          <a:endParaRPr lang="en-US"/>
        </a:p>
      </dgm:t>
    </dgm:pt>
    <dgm:pt modelId="{7471397B-57F7-4A6C-893C-C1319126750C}">
      <dgm:prSet phldrT="[Text]" custT="1"/>
      <dgm:spPr/>
      <dgm:t>
        <a:bodyPr/>
        <a:lstStyle/>
        <a:p>
          <a:r>
            <a:rPr lang="en-US" sz="3200" dirty="0" smtClean="0"/>
            <a:t>CDD</a:t>
          </a:r>
          <a:endParaRPr lang="en-US" sz="3200" dirty="0"/>
        </a:p>
      </dgm:t>
    </dgm:pt>
    <dgm:pt modelId="{3D78E7E3-31FE-411D-837D-579DF099C2A5}" type="parTrans" cxnId="{91EBCAF9-D56F-4995-B5C7-35F779552B5A}">
      <dgm:prSet/>
      <dgm:spPr/>
      <dgm:t>
        <a:bodyPr/>
        <a:lstStyle/>
        <a:p>
          <a:endParaRPr lang="en-US"/>
        </a:p>
      </dgm:t>
    </dgm:pt>
    <dgm:pt modelId="{DA1B56C6-DA6A-4EC7-9E2C-7F48C24CD880}" type="sibTrans" cxnId="{91EBCAF9-D56F-4995-B5C7-35F779552B5A}">
      <dgm:prSet/>
      <dgm:spPr/>
      <dgm:t>
        <a:bodyPr/>
        <a:lstStyle/>
        <a:p>
          <a:endParaRPr lang="en-US"/>
        </a:p>
      </dgm:t>
    </dgm:pt>
    <dgm:pt modelId="{13722DFD-5633-4349-B3D1-C4D28236C80B}" type="pres">
      <dgm:prSet presAssocID="{154C4B18-FDDB-47D0-B3F4-9BB02575F3B5}" presName="diagram" presStyleCnt="0">
        <dgm:presLayoutVars>
          <dgm:dir/>
          <dgm:resizeHandles val="exact"/>
        </dgm:presLayoutVars>
      </dgm:prSet>
      <dgm:spPr/>
      <dgm:t>
        <a:bodyPr/>
        <a:lstStyle/>
        <a:p>
          <a:endParaRPr lang="en-US"/>
        </a:p>
      </dgm:t>
    </dgm:pt>
    <dgm:pt modelId="{09C7EDF2-9844-4E5F-A1B3-26A154AC1F59}" type="pres">
      <dgm:prSet presAssocID="{3FE5C302-E3A5-4F47-8D2D-7A0922C93BE0}" presName="node" presStyleLbl="node1" presStyleIdx="0" presStyleCnt="5" custLinFactNeighborY="3652">
        <dgm:presLayoutVars>
          <dgm:bulletEnabled val="1"/>
        </dgm:presLayoutVars>
      </dgm:prSet>
      <dgm:spPr/>
      <dgm:t>
        <a:bodyPr/>
        <a:lstStyle/>
        <a:p>
          <a:endParaRPr lang="en-US"/>
        </a:p>
      </dgm:t>
    </dgm:pt>
    <dgm:pt modelId="{F9932B0A-815A-4149-BBD8-C5BD60AD98FD}" type="pres">
      <dgm:prSet presAssocID="{301CBF8D-4056-4A36-8866-0A6188E262AB}" presName="sibTrans" presStyleCnt="0"/>
      <dgm:spPr/>
    </dgm:pt>
    <dgm:pt modelId="{10EE8E3D-F1BA-4A60-9948-DC2F378C4364}" type="pres">
      <dgm:prSet presAssocID="{2C4712FF-81D5-47C3-9C17-700591121A7F}" presName="node" presStyleLbl="node1" presStyleIdx="1" presStyleCnt="5" custScaleY="90430">
        <dgm:presLayoutVars>
          <dgm:bulletEnabled val="1"/>
        </dgm:presLayoutVars>
      </dgm:prSet>
      <dgm:spPr/>
      <dgm:t>
        <a:bodyPr/>
        <a:lstStyle/>
        <a:p>
          <a:endParaRPr lang="en-US"/>
        </a:p>
      </dgm:t>
    </dgm:pt>
    <dgm:pt modelId="{496F880B-EC06-48E4-8E89-B7762E6755A4}" type="pres">
      <dgm:prSet presAssocID="{26E08C5F-2DC1-4AC5-BB69-C038FB444CCA}" presName="sibTrans" presStyleCnt="0"/>
      <dgm:spPr/>
    </dgm:pt>
    <dgm:pt modelId="{30033F43-8901-4BD7-A17F-EC61BD376917}" type="pres">
      <dgm:prSet presAssocID="{8630145D-E7EC-4DF5-BB08-78D49C9F5304}" presName="node" presStyleLbl="node1" presStyleIdx="2" presStyleCnt="5">
        <dgm:presLayoutVars>
          <dgm:bulletEnabled val="1"/>
        </dgm:presLayoutVars>
      </dgm:prSet>
      <dgm:spPr/>
      <dgm:t>
        <a:bodyPr/>
        <a:lstStyle/>
        <a:p>
          <a:endParaRPr lang="en-US"/>
        </a:p>
      </dgm:t>
    </dgm:pt>
    <dgm:pt modelId="{7F33E4A5-D96A-40C6-BDAA-0A002EA977B4}" type="pres">
      <dgm:prSet presAssocID="{10EBC3D3-A28C-4001-A002-4B63C293B39C}" presName="sibTrans" presStyleCnt="0"/>
      <dgm:spPr/>
    </dgm:pt>
    <dgm:pt modelId="{1D27A6E9-7973-4E9A-AD63-E18943E0CE90}" type="pres">
      <dgm:prSet presAssocID="{40FEDB06-0247-4850-B5EE-EBAF9F710E42}" presName="node" presStyleLbl="node1" presStyleIdx="3" presStyleCnt="5">
        <dgm:presLayoutVars>
          <dgm:bulletEnabled val="1"/>
        </dgm:presLayoutVars>
      </dgm:prSet>
      <dgm:spPr/>
      <dgm:t>
        <a:bodyPr/>
        <a:lstStyle/>
        <a:p>
          <a:endParaRPr lang="en-US"/>
        </a:p>
      </dgm:t>
    </dgm:pt>
    <dgm:pt modelId="{4B2BA9C6-9DB5-4EC1-87B4-8EA2527335F8}" type="pres">
      <dgm:prSet presAssocID="{18AF45CD-6DD0-411E-B5E5-9422C214D4F6}" presName="sibTrans" presStyleCnt="0"/>
      <dgm:spPr/>
    </dgm:pt>
    <dgm:pt modelId="{FAD93369-D3D2-498C-A098-E1416C167AFD}" type="pres">
      <dgm:prSet presAssocID="{7471397B-57F7-4A6C-893C-C1319126750C}" presName="node" presStyleLbl="node1" presStyleIdx="4" presStyleCnt="5" custScaleX="96354">
        <dgm:presLayoutVars>
          <dgm:bulletEnabled val="1"/>
        </dgm:presLayoutVars>
      </dgm:prSet>
      <dgm:spPr/>
      <dgm:t>
        <a:bodyPr/>
        <a:lstStyle/>
        <a:p>
          <a:endParaRPr lang="en-US"/>
        </a:p>
      </dgm:t>
    </dgm:pt>
  </dgm:ptLst>
  <dgm:cxnLst>
    <dgm:cxn modelId="{D2326D6C-4393-4BE2-A689-78758A77866E}" srcId="{154C4B18-FDDB-47D0-B3F4-9BB02575F3B5}" destId="{40FEDB06-0247-4850-B5EE-EBAF9F710E42}" srcOrd="3" destOrd="0" parTransId="{E3A18FA6-1973-47C6-9A15-F52FC334CF37}" sibTransId="{18AF45CD-6DD0-411E-B5E5-9422C214D4F6}"/>
    <dgm:cxn modelId="{E152E6FD-2AA9-4E10-9192-919DAFB38E00}" type="presOf" srcId="{8630145D-E7EC-4DF5-BB08-78D49C9F5304}" destId="{30033F43-8901-4BD7-A17F-EC61BD376917}" srcOrd="0" destOrd="0" presId="urn:microsoft.com/office/officeart/2005/8/layout/default#1"/>
    <dgm:cxn modelId="{E3788E06-98A9-46EA-86DD-1B02A159483B}" type="presOf" srcId="{40FEDB06-0247-4850-B5EE-EBAF9F710E42}" destId="{1D27A6E9-7973-4E9A-AD63-E18943E0CE90}" srcOrd="0" destOrd="0" presId="urn:microsoft.com/office/officeart/2005/8/layout/default#1"/>
    <dgm:cxn modelId="{91EBCAF9-D56F-4995-B5C7-35F779552B5A}" srcId="{154C4B18-FDDB-47D0-B3F4-9BB02575F3B5}" destId="{7471397B-57F7-4A6C-893C-C1319126750C}" srcOrd="4" destOrd="0" parTransId="{3D78E7E3-31FE-411D-837D-579DF099C2A5}" sibTransId="{DA1B56C6-DA6A-4EC7-9E2C-7F48C24CD880}"/>
    <dgm:cxn modelId="{B0D2CDB9-A9F3-4FD0-BC2A-D02512053FC3}" type="presOf" srcId="{154C4B18-FDDB-47D0-B3F4-9BB02575F3B5}" destId="{13722DFD-5633-4349-B3D1-C4D28236C80B}" srcOrd="0" destOrd="0" presId="urn:microsoft.com/office/officeart/2005/8/layout/default#1"/>
    <dgm:cxn modelId="{4C408E13-AAA4-4968-AF5C-76912ECB0EEA}" type="presOf" srcId="{2C4712FF-81D5-47C3-9C17-700591121A7F}" destId="{10EE8E3D-F1BA-4A60-9948-DC2F378C4364}" srcOrd="0" destOrd="0" presId="urn:microsoft.com/office/officeart/2005/8/layout/default#1"/>
    <dgm:cxn modelId="{C90846AA-886C-4F72-884E-3D3C66031BD3}" srcId="{154C4B18-FDDB-47D0-B3F4-9BB02575F3B5}" destId="{3FE5C302-E3A5-4F47-8D2D-7A0922C93BE0}" srcOrd="0" destOrd="0" parTransId="{FA8E2617-8205-43BF-97DF-256E09C3E2A3}" sibTransId="{301CBF8D-4056-4A36-8866-0A6188E262AB}"/>
    <dgm:cxn modelId="{44A996BA-E175-49F3-9460-3348E5F7F979}" srcId="{154C4B18-FDDB-47D0-B3F4-9BB02575F3B5}" destId="{2C4712FF-81D5-47C3-9C17-700591121A7F}" srcOrd="1" destOrd="0" parTransId="{77D8E693-AFF5-42C5-84CC-5DDFBFF7839E}" sibTransId="{26E08C5F-2DC1-4AC5-BB69-C038FB444CCA}"/>
    <dgm:cxn modelId="{6DD11FB6-20F5-4655-8E13-6716FFCECF04}" type="presOf" srcId="{3FE5C302-E3A5-4F47-8D2D-7A0922C93BE0}" destId="{09C7EDF2-9844-4E5F-A1B3-26A154AC1F59}" srcOrd="0" destOrd="0" presId="urn:microsoft.com/office/officeart/2005/8/layout/default#1"/>
    <dgm:cxn modelId="{40AEAD17-8BE9-4299-9248-6042B4F3EC08}" srcId="{154C4B18-FDDB-47D0-B3F4-9BB02575F3B5}" destId="{8630145D-E7EC-4DF5-BB08-78D49C9F5304}" srcOrd="2" destOrd="0" parTransId="{03D5556F-3B1F-4725-8830-BE21CF170063}" sibTransId="{10EBC3D3-A28C-4001-A002-4B63C293B39C}"/>
    <dgm:cxn modelId="{1DC3F15E-8CBC-4F53-AD4F-55FC3DA3658E}" type="presOf" srcId="{7471397B-57F7-4A6C-893C-C1319126750C}" destId="{FAD93369-D3D2-498C-A098-E1416C167AFD}" srcOrd="0" destOrd="0" presId="urn:microsoft.com/office/officeart/2005/8/layout/default#1"/>
    <dgm:cxn modelId="{69A63558-CA94-44C4-8217-71648CE74F5E}" type="presParOf" srcId="{13722DFD-5633-4349-B3D1-C4D28236C80B}" destId="{09C7EDF2-9844-4E5F-A1B3-26A154AC1F59}" srcOrd="0" destOrd="0" presId="urn:microsoft.com/office/officeart/2005/8/layout/default#1"/>
    <dgm:cxn modelId="{304FE11A-F272-4940-87B1-29358F0D07D9}" type="presParOf" srcId="{13722DFD-5633-4349-B3D1-C4D28236C80B}" destId="{F9932B0A-815A-4149-BBD8-C5BD60AD98FD}" srcOrd="1" destOrd="0" presId="urn:microsoft.com/office/officeart/2005/8/layout/default#1"/>
    <dgm:cxn modelId="{BF4162FC-34E1-40EA-9BDB-6593D0A32511}" type="presParOf" srcId="{13722DFD-5633-4349-B3D1-C4D28236C80B}" destId="{10EE8E3D-F1BA-4A60-9948-DC2F378C4364}" srcOrd="2" destOrd="0" presId="urn:microsoft.com/office/officeart/2005/8/layout/default#1"/>
    <dgm:cxn modelId="{1CFA6651-7200-4B39-8C42-359B7574E830}" type="presParOf" srcId="{13722DFD-5633-4349-B3D1-C4D28236C80B}" destId="{496F880B-EC06-48E4-8E89-B7762E6755A4}" srcOrd="3" destOrd="0" presId="urn:microsoft.com/office/officeart/2005/8/layout/default#1"/>
    <dgm:cxn modelId="{C7EFC958-8511-4580-8BEA-06444EBC8395}" type="presParOf" srcId="{13722DFD-5633-4349-B3D1-C4D28236C80B}" destId="{30033F43-8901-4BD7-A17F-EC61BD376917}" srcOrd="4" destOrd="0" presId="urn:microsoft.com/office/officeart/2005/8/layout/default#1"/>
    <dgm:cxn modelId="{75FA1679-9A19-41F3-B68C-8AE15AE52DB7}" type="presParOf" srcId="{13722DFD-5633-4349-B3D1-C4D28236C80B}" destId="{7F33E4A5-D96A-40C6-BDAA-0A002EA977B4}" srcOrd="5" destOrd="0" presId="urn:microsoft.com/office/officeart/2005/8/layout/default#1"/>
    <dgm:cxn modelId="{A1B14523-64DF-42C4-B7EE-F13C318F79AA}" type="presParOf" srcId="{13722DFD-5633-4349-B3D1-C4D28236C80B}" destId="{1D27A6E9-7973-4E9A-AD63-E18943E0CE90}" srcOrd="6" destOrd="0" presId="urn:microsoft.com/office/officeart/2005/8/layout/default#1"/>
    <dgm:cxn modelId="{8E95CBC1-8223-42A4-B219-251FD9E928E6}" type="presParOf" srcId="{13722DFD-5633-4349-B3D1-C4D28236C80B}" destId="{4B2BA9C6-9DB5-4EC1-87B4-8EA2527335F8}" srcOrd="7" destOrd="0" presId="urn:microsoft.com/office/officeart/2005/8/layout/default#1"/>
    <dgm:cxn modelId="{7581C2E6-294D-44D8-A913-841D167C356E}" type="presParOf" srcId="{13722DFD-5633-4349-B3D1-C4D28236C80B}" destId="{FAD93369-D3D2-498C-A098-E1416C167AFD}"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C7EDF2-9844-4E5F-A1B3-26A154AC1F59}">
      <dsp:nvSpPr>
        <dsp:cNvPr id="0" name=""/>
        <dsp:cNvSpPr/>
      </dsp:nvSpPr>
      <dsp:spPr>
        <a:xfrm>
          <a:off x="1384927" y="561766"/>
          <a:ext cx="2599878" cy="155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AUTISM</a:t>
          </a:r>
          <a:endParaRPr lang="en-US" sz="3200" kern="1200" dirty="0"/>
        </a:p>
      </dsp:txBody>
      <dsp:txXfrm>
        <a:off x="1384927" y="561766"/>
        <a:ext cx="2599878" cy="1559927"/>
      </dsp:txXfrm>
    </dsp:sp>
    <dsp:sp modelId="{10EE8E3D-F1BA-4A60-9948-DC2F378C4364}">
      <dsp:nvSpPr>
        <dsp:cNvPr id="0" name=""/>
        <dsp:cNvSpPr/>
      </dsp:nvSpPr>
      <dsp:spPr>
        <a:xfrm>
          <a:off x="4244793" y="579439"/>
          <a:ext cx="2599878" cy="1410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ASPERGERS</a:t>
          </a:r>
          <a:endParaRPr lang="en-US" sz="3200" kern="1200" dirty="0"/>
        </a:p>
      </dsp:txBody>
      <dsp:txXfrm>
        <a:off x="4244793" y="579439"/>
        <a:ext cx="2599878" cy="1410642"/>
      </dsp:txXfrm>
    </dsp:sp>
    <dsp:sp modelId="{30033F43-8901-4BD7-A17F-EC61BD376917}">
      <dsp:nvSpPr>
        <dsp:cNvPr id="0" name=""/>
        <dsp:cNvSpPr/>
      </dsp:nvSpPr>
      <dsp:spPr>
        <a:xfrm>
          <a:off x="2390" y="2324712"/>
          <a:ext cx="2599878" cy="155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PDD-NOS</a:t>
          </a:r>
          <a:endParaRPr lang="en-US" sz="3600" kern="1200" dirty="0"/>
        </a:p>
      </dsp:txBody>
      <dsp:txXfrm>
        <a:off x="2390" y="2324712"/>
        <a:ext cx="2599878" cy="1559927"/>
      </dsp:txXfrm>
    </dsp:sp>
    <dsp:sp modelId="{1D27A6E9-7973-4E9A-AD63-E18943E0CE90}">
      <dsp:nvSpPr>
        <dsp:cNvPr id="0" name=""/>
        <dsp:cNvSpPr/>
      </dsp:nvSpPr>
      <dsp:spPr>
        <a:xfrm>
          <a:off x="2862256" y="2324712"/>
          <a:ext cx="2599878" cy="155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RETTS</a:t>
          </a:r>
          <a:endParaRPr lang="en-US" sz="3200" kern="1200" dirty="0"/>
        </a:p>
      </dsp:txBody>
      <dsp:txXfrm>
        <a:off x="2862256" y="2324712"/>
        <a:ext cx="2599878" cy="1559927"/>
      </dsp:txXfrm>
    </dsp:sp>
    <dsp:sp modelId="{FAD93369-D3D2-498C-A098-E1416C167AFD}">
      <dsp:nvSpPr>
        <dsp:cNvPr id="0" name=""/>
        <dsp:cNvSpPr/>
      </dsp:nvSpPr>
      <dsp:spPr>
        <a:xfrm>
          <a:off x="5722122" y="2324712"/>
          <a:ext cx="2505086" cy="1559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CDD</a:t>
          </a:r>
          <a:endParaRPr lang="en-US" sz="3200" kern="1200" dirty="0"/>
        </a:p>
      </dsp:txBody>
      <dsp:txXfrm>
        <a:off x="5722122" y="2324712"/>
        <a:ext cx="2505086" cy="15599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14788" y="0"/>
            <a:ext cx="3070225" cy="471488"/>
          </a:xfrm>
          <a:prstGeom prst="rect">
            <a:avLst/>
          </a:prstGeom>
        </p:spPr>
        <p:txBody>
          <a:bodyPr vert="horz" lIns="91440" tIns="45720" rIns="91440" bIns="45720" rtlCol="0"/>
          <a:lstStyle>
            <a:lvl1pPr algn="r">
              <a:defRPr sz="1200"/>
            </a:lvl1pPr>
          </a:lstStyle>
          <a:p>
            <a:pPr>
              <a:defRPr/>
            </a:pPr>
            <a:fld id="{7991A15B-F250-491F-B6A5-F7EC085AC5DC}" type="datetimeFigureOut">
              <a:rPr lang="en-US"/>
              <a:pPr>
                <a:defRPr/>
              </a:pPr>
              <a:t>4/8/2013</a:t>
            </a:fld>
            <a:endParaRPr lang="en-US"/>
          </a:p>
        </p:txBody>
      </p:sp>
      <p:sp>
        <p:nvSpPr>
          <p:cNvPr id="4" name="Footer Placeholder 3"/>
          <p:cNvSpPr>
            <a:spLocks noGrp="1"/>
          </p:cNvSpPr>
          <p:nvPr>
            <p:ph type="ftr" sz="quarter" idx="2"/>
          </p:nvPr>
        </p:nvSpPr>
        <p:spPr>
          <a:xfrm>
            <a:off x="0" y="8956675"/>
            <a:ext cx="3070225" cy="4714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14788" y="8956675"/>
            <a:ext cx="3070225" cy="471488"/>
          </a:xfrm>
          <a:prstGeom prst="rect">
            <a:avLst/>
          </a:prstGeom>
        </p:spPr>
        <p:txBody>
          <a:bodyPr vert="horz" lIns="91440" tIns="45720" rIns="91440" bIns="45720" rtlCol="0" anchor="b"/>
          <a:lstStyle>
            <a:lvl1pPr algn="r">
              <a:defRPr sz="1200"/>
            </a:lvl1pPr>
          </a:lstStyle>
          <a:p>
            <a:pPr>
              <a:defRPr/>
            </a:pPr>
            <a:fld id="{A8CAEE71-0145-4735-9BF7-2C06D11E4A95}" type="slidenum">
              <a:rPr lang="en-US"/>
              <a:pPr>
                <a:defRPr/>
              </a:pPr>
              <a:t>‹#›</a:t>
            </a:fld>
            <a:endParaRPr lang="en-US"/>
          </a:p>
        </p:txBody>
      </p:sp>
    </p:spTree>
    <p:extLst>
      <p:ext uri="{BB962C8B-B14F-4D97-AF65-F5344CB8AC3E}">
        <p14:creationId xmlns="" xmlns:p14="http://schemas.microsoft.com/office/powerpoint/2010/main" val="319480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4375" tIns="47188" rIns="94375" bIns="47188" rtlCol="0"/>
          <a:lstStyle>
            <a:lvl1pPr algn="l">
              <a:defRPr sz="1200"/>
            </a:lvl1pPr>
          </a:lstStyle>
          <a:p>
            <a:pPr>
              <a:defRPr/>
            </a:pPr>
            <a:endParaRPr lang="en-US"/>
          </a:p>
        </p:txBody>
      </p:sp>
      <p:sp>
        <p:nvSpPr>
          <p:cNvPr id="3" name="Date Placeholder 2"/>
          <p:cNvSpPr>
            <a:spLocks noGrp="1"/>
          </p:cNvSpPr>
          <p:nvPr>
            <p:ph type="dt" idx="1"/>
          </p:nvPr>
        </p:nvSpPr>
        <p:spPr>
          <a:xfrm>
            <a:off x="4014788" y="0"/>
            <a:ext cx="3070225" cy="471488"/>
          </a:xfrm>
          <a:prstGeom prst="rect">
            <a:avLst/>
          </a:prstGeom>
        </p:spPr>
        <p:txBody>
          <a:bodyPr vert="horz" lIns="94375" tIns="47188" rIns="94375" bIns="47188" rtlCol="0"/>
          <a:lstStyle>
            <a:lvl1pPr algn="r">
              <a:defRPr sz="1200"/>
            </a:lvl1pPr>
          </a:lstStyle>
          <a:p>
            <a:pPr>
              <a:defRPr/>
            </a:pPr>
            <a:fld id="{888FC8AA-A769-4186-9CA3-9E5D8C810FF8}" type="datetimeFigureOut">
              <a:rPr lang="en-US"/>
              <a:pPr>
                <a:defRPr/>
              </a:pPr>
              <a:t>4/8/2013</a:t>
            </a:fld>
            <a:endParaRPr lang="en-US"/>
          </a:p>
        </p:txBody>
      </p:sp>
      <p:sp>
        <p:nvSpPr>
          <p:cNvPr id="4" name="Slide Image Placeholder 3"/>
          <p:cNvSpPr>
            <a:spLocks noGrp="1" noRot="1" noChangeAspect="1"/>
          </p:cNvSpPr>
          <p:nvPr>
            <p:ph type="sldImg" idx="2"/>
          </p:nvPr>
        </p:nvSpPr>
        <p:spPr>
          <a:xfrm>
            <a:off x="1185863" y="706438"/>
            <a:ext cx="4714875" cy="3536950"/>
          </a:xfrm>
          <a:prstGeom prst="rect">
            <a:avLst/>
          </a:prstGeom>
          <a:noFill/>
          <a:ln w="12700">
            <a:solidFill>
              <a:prstClr val="black"/>
            </a:solidFill>
          </a:ln>
        </p:spPr>
        <p:txBody>
          <a:bodyPr vert="horz" lIns="94375" tIns="47188" rIns="94375" bIns="47188" rtlCol="0" anchor="ctr"/>
          <a:lstStyle/>
          <a:p>
            <a:pPr lvl="0"/>
            <a:endParaRPr lang="en-US" noProof="0"/>
          </a:p>
        </p:txBody>
      </p:sp>
      <p:sp>
        <p:nvSpPr>
          <p:cNvPr id="5" name="Notes Placeholder 4"/>
          <p:cNvSpPr>
            <a:spLocks noGrp="1"/>
          </p:cNvSpPr>
          <p:nvPr>
            <p:ph type="body" sz="quarter" idx="3"/>
          </p:nvPr>
        </p:nvSpPr>
        <p:spPr>
          <a:xfrm>
            <a:off x="708025" y="4478338"/>
            <a:ext cx="5670550" cy="4244975"/>
          </a:xfrm>
          <a:prstGeom prst="rect">
            <a:avLst/>
          </a:prstGeom>
        </p:spPr>
        <p:txBody>
          <a:bodyPr vert="horz" lIns="94375" tIns="47188" rIns="94375" bIns="471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56675"/>
            <a:ext cx="3070225" cy="471488"/>
          </a:xfrm>
          <a:prstGeom prst="rect">
            <a:avLst/>
          </a:prstGeom>
        </p:spPr>
        <p:txBody>
          <a:bodyPr vert="horz" lIns="94375" tIns="47188" rIns="94375" bIns="4718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lIns="94375" tIns="47188" rIns="94375" bIns="47188" rtlCol="0" anchor="b"/>
          <a:lstStyle>
            <a:lvl1pPr algn="r">
              <a:defRPr sz="1200"/>
            </a:lvl1pPr>
          </a:lstStyle>
          <a:p>
            <a:pPr>
              <a:defRPr/>
            </a:pPr>
            <a:fld id="{E1211C49-661F-4551-9587-BADBB7300025}" type="slidenum">
              <a:rPr lang="en-US"/>
              <a:pPr>
                <a:defRPr/>
              </a:pPr>
              <a:t>‹#›</a:t>
            </a:fld>
            <a:endParaRPr lang="en-US"/>
          </a:p>
        </p:txBody>
      </p:sp>
    </p:spTree>
    <p:extLst>
      <p:ext uri="{BB962C8B-B14F-4D97-AF65-F5344CB8AC3E}">
        <p14:creationId xmlns="" xmlns:p14="http://schemas.microsoft.com/office/powerpoint/2010/main" val="3617870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4003E-9048-47AA-B39D-C18E1D07431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B23F60-0640-418B-9C9C-B203C56E80D3}"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79A52-F41B-4965-B6ED-B84F0F97F218}" type="slidenum">
              <a:rPr lang="en-US" smtClean="0"/>
              <a:pPr/>
              <a:t>105</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14B1CB-7C2A-4C94-9E2C-4BC4F285BFF9}" type="slidenum">
              <a:rPr lang="en-US" smtClean="0"/>
              <a:pPr/>
              <a:t>106</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F1D81C-B060-4F14-A20E-40357F747082}" type="slidenum">
              <a:rPr lang="en-US" smtClean="0"/>
              <a:pPr/>
              <a:t>107</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6AB76B-F8D6-4A49-AE1B-ADFC8997E7AB}" type="slidenum">
              <a:rPr lang="en-US" smtClean="0"/>
              <a:pPr/>
              <a:t>109</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35FF38-92D0-487C-81D3-CA6BEA6C1D6E}" type="slidenum">
              <a:rPr lang="en-US" smtClean="0"/>
              <a:pPr/>
              <a:t>110</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5333B2-A56E-4647-AC68-A7E6BF368928}" type="slidenum">
              <a:rPr lang="en-US" smtClean="0"/>
              <a:pPr/>
              <a:t>111</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79912E-3699-480D-9CE6-3473883DA779}" type="slidenum">
              <a:rPr lang="en-US" smtClean="0"/>
              <a:pPr/>
              <a:t>112</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5621B-CB25-48B1-A149-5FF5D792E06E}" type="slidenum">
              <a:rPr lang="en-US" smtClean="0"/>
              <a:pPr/>
              <a:t>113</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8A724F-A27A-4594-849D-D0448509D7AA}" type="slidenum">
              <a:rPr lang="en-US" smtClean="0"/>
              <a:pPr/>
              <a:t>114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401FA9-0CE7-4BB5-A9D9-463323785969}"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333B5-75F4-49F4-B941-3E5CBBF92CD8}" type="slidenum">
              <a:rPr lang="en-US" smtClean="0"/>
              <a:pPr/>
              <a:t>115</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51AF9-8CC8-4480-9BE7-F4D8FC7AEEE9}" type="slidenum">
              <a:rPr lang="en-US" smtClean="0"/>
              <a:pPr/>
              <a:t>117</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1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79BCE8-0659-42DB-8555-5D85A54E49DB}" type="slidenum">
              <a:rPr lang="en-US" smtClean="0"/>
              <a:pPr/>
              <a:t>123</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4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5948E6-8D53-449A-981C-0EC2B5303D58}" type="slidenum">
              <a:rPr lang="en-US" smtClean="0"/>
              <a:pPr/>
              <a:t>124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742ED2-4FBF-44B4-981F-7EF63850F564}"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2EDA50-7C5D-4DAA-8730-796DF3270D33}" type="slidenum">
              <a:rPr lang="en-US" smtClean="0"/>
              <a:pPr/>
              <a:t>125</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8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2B19B0-04AA-467F-945F-A8F5D8627136}" type="slidenum">
              <a:rPr lang="en-US" smtClean="0"/>
              <a:pPr/>
              <a:t>126</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61EB75-929D-4CBB-A168-0583CD20CED3}" type="slidenum">
              <a:rPr lang="en-US" smtClean="0"/>
              <a:pPr/>
              <a:t>127</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2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DBDEB1-58EA-4BCE-A083-C9EAAAFE31B6}" type="slidenum">
              <a:rPr lang="en-US" smtClean="0"/>
              <a:pPr/>
              <a:t>128</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0BFFCA-E40E-4B39-ACCB-87F369ECDAE5}" type="slidenum">
              <a:rPr lang="en-US" smtClean="0"/>
              <a:pPr/>
              <a:t>129</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369D5C-5B76-4DCC-B1F2-482782425C13}" type="slidenum">
              <a:rPr lang="en-US" smtClean="0"/>
              <a:pPr/>
              <a:t>130</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noFill/>
          <a:ln>
            <a:solidFill>
              <a:srgbClr val="000000"/>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8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D8A4C-5372-4F44-A553-C0A2B57705A1}" type="slidenum">
              <a:rPr lang="en-US" smtClean="0"/>
              <a:pPr/>
              <a:t>131</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6A3DB-7570-4182-A5C8-F1CF2A460965}" type="slidenum">
              <a:rPr lang="en-US" smtClean="0"/>
              <a:pPr/>
              <a:t>132</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232450"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234498"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26A6F-9289-44D0-A114-33E7BCC8FF54}" type="slidenum">
              <a:rPr lang="en-US" smtClean="0"/>
              <a:pPr/>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236546"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240642"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242690"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49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4A1C0C-8F48-496C-9989-BBB08F05377C}"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147</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31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52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152</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1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AE00CA-D026-4E42-A8AC-E727203CAE63}" type="slidenum">
              <a:rPr lang="en-US" smtClean="0"/>
              <a:pPr/>
              <a:t>15</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5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7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9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1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159</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160</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7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175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AAAA1-A504-4AC4-9D79-8A3FDA073346}" type="slidenum">
              <a:rPr lang="en-US" smtClean="0"/>
              <a:pPr/>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176</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177</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178</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9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3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0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2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6A12CA-C1D3-401F-867D-50BEB4FDA0E8}" type="slidenum">
              <a:rPr lang="en-US" smtClean="0"/>
              <a:pPr/>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bwMode="auto">
          <a:xfrm>
            <a:off x="1187450" y="708025"/>
            <a:ext cx="4713288" cy="3535363"/>
          </a:xfrm>
          <a:noFill/>
          <a:ln>
            <a:solidFill>
              <a:srgbClr val="000000"/>
            </a:solidFill>
            <a:miter lim="800000"/>
            <a:headEnd/>
            <a:tailEnd/>
          </a:ln>
        </p:spPr>
      </p:sp>
      <p:sp>
        <p:nvSpPr>
          <p:cNvPr id="344067" name="Rectangle 3"/>
          <p:cNvSpPr>
            <a:spLocks noGrp="1" noChangeArrowheads="1"/>
          </p:cNvSpPr>
          <p:nvPr>
            <p:ph type="body" idx="1"/>
          </p:nvPr>
        </p:nvSpPr>
        <p:spPr bwMode="auto">
          <a:xfrm>
            <a:off x="708025" y="4479925"/>
            <a:ext cx="5670550" cy="4243388"/>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0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4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87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28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48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6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853889-E676-420F-B957-CF88D91B0CD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221</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222</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223</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224</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225</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226</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5250C9-2512-4ACB-A7B2-94F53C03FCB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42956E-6234-42D1-8AC7-C68E51B6DC97}"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71B5B-DD26-4439-846F-865C0EED6847}"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86AF30-A773-49E0-9D20-F322A342680F}" type="slidenum">
              <a:rPr lang="en-US" smtClean="0"/>
              <a:pPr/>
              <a:t>51</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74DAE5-B127-4675-8D79-CEE5AC335E43}" type="slidenum">
              <a:rPr lang="en-US" smtClean="0"/>
              <a:pPr/>
              <a:t>52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76202-BAB2-4965-8DF7-DE3BAE1BCEE1}" type="slidenum">
              <a:rPr lang="en-US" smtClean="0"/>
              <a:pPr/>
              <a:t>53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C0CF30-69FB-40B2-BFA3-9A522FD7E96E}"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4A2D7-F2DE-4C9B-A5BC-6515ABFBA76E}" type="slidenum">
              <a:rPr lang="en-US" smtClean="0"/>
              <a:pPr/>
              <a:t>54</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DB45A-55F5-42C6-B2B9-484C82B0AC8C}" type="slidenum">
              <a:rPr lang="en-US" smtClean="0"/>
              <a:pPr/>
              <a:t>55</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7B55CA-E870-4704-AB76-4062AF632BA3}" type="slidenum">
              <a:rPr lang="en-US" smtClean="0"/>
              <a:pPr/>
              <a:t>56</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E4C3E-7F6D-4095-BD32-3FD7BE562C38}" type="slidenum">
              <a:rPr lang="en-US" smtClean="0"/>
              <a:pPr/>
              <a:t>57</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B02D9-4177-4398-B369-A8133A5683C7}" type="slidenum">
              <a:rPr lang="en-US" smtClean="0"/>
              <a:pPr/>
              <a:t>58</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01DF67-4076-46AC-8E2A-C2CD3F268EA9}" type="slidenum">
              <a:rPr lang="en-US" smtClean="0"/>
              <a:pPr/>
              <a:t>59</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8900A7-0A85-48A0-85BC-CAA1ABBFE22D}" type="slidenum">
              <a:rPr lang="en-US" smtClean="0"/>
              <a:pPr/>
              <a:t>60</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E90A95-3DB0-4617-AB1E-979FC77537BB}" type="slidenum">
              <a:rPr lang="en-US" smtClean="0"/>
              <a:pPr/>
              <a:t>61</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9D9DB5-3359-450D-8E7A-2303BD31A6F6}" type="slidenum">
              <a:rPr lang="en-US" smtClean="0"/>
              <a:pPr/>
              <a:t>62</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C7D227-1D2B-405A-A58F-5B8A6F634218}" type="slidenum">
              <a:rPr lang="en-US" smtClean="0"/>
              <a:pPr/>
              <a:t>63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F5D9A0-B099-4DE6-9892-04A1FE87051A}"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06B549-6238-4F5D-9E2B-9107BD42BC98}" type="slidenum">
              <a:rPr lang="en-US" smtClean="0"/>
              <a:pPr/>
              <a:t>66</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6FAD39-AC3E-49A2-A09E-C680E0C23C37}" type="slidenum">
              <a:rPr lang="en-US" smtClean="0"/>
              <a:pPr/>
              <a:t>67</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552754-2BE1-4F05-9A3D-B08DD9269A80}" type="slidenum">
              <a:rPr lang="en-US" smtClean="0"/>
              <a:pPr/>
              <a:t>68</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35F414-0581-4EEA-A158-41368F93A08D}" type="slidenum">
              <a:rPr lang="en-US" smtClean="0"/>
              <a:pPr/>
              <a:t>70</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4548F0-1D2A-453E-B5A8-89686E45572C}" type="slidenum">
              <a:rPr lang="en-US" smtClean="0"/>
              <a:pPr/>
              <a:t>71</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724F0A-053C-4596-A9B1-E001854102B6}" type="slidenum">
              <a:rPr lang="en-US" smtClean="0"/>
              <a:pPr/>
              <a:t>72</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B2D3A8-D227-4B04-826E-6608097C447E}" type="slidenum">
              <a:rPr lang="en-US" smtClean="0"/>
              <a:pPr/>
              <a:t>73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5E86B-296C-4D7D-9159-3E40BC56D55B}"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53A139-BFD9-4D1F-A304-A50742E3B8CC}" type="slidenum">
              <a:rPr lang="en-US" smtClean="0"/>
              <a:pPr/>
              <a:t>74</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ACD39F-B10C-4524-9798-30B8E262B2A4}" type="slidenum">
              <a:rPr lang="en-US" smtClean="0"/>
              <a:pPr/>
              <a:t>76</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92962-B49C-475F-A825-6E228981C8B6}" type="slidenum">
              <a:rPr lang="en-US" smtClean="0"/>
              <a:pPr/>
              <a:t>77</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6B0F2-B13B-45BD-9BC2-757DCA06A41F}" type="slidenum">
              <a:rPr lang="en-US" smtClean="0"/>
              <a:pPr/>
              <a:t>78</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D47050-DC9F-48A3-BD5A-64C2736D86B7}" type="slidenum">
              <a:rPr lang="en-US" smtClean="0"/>
              <a:pPr/>
              <a:t>79</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D3CC55-169B-4CC9-A15B-B047A8CCD576}" type="slidenum">
              <a:rPr lang="en-US" smtClean="0"/>
              <a:pPr/>
              <a:t>80</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1A9800-F542-4C81-BD5E-D6A8158548ED}" type="slidenum">
              <a:rPr lang="en-US" smtClean="0"/>
              <a:pPr/>
              <a:t>81</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E594B-816A-4A76-BA8F-C0E7AED76AF6}" type="slidenum">
              <a:rPr lang="en-US" smtClean="0"/>
              <a:pPr/>
              <a:t>82</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10AA26-5E83-41DB-B756-D0F79A2FB2D8}" type="slidenum">
              <a:rPr lang="en-US" smtClean="0"/>
              <a:pPr/>
              <a:t>83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C755D9-CCF5-41AC-B5FF-30BBBDFEC4B8}"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84</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11C49-661F-4551-9587-BADBB7300025}" type="slidenum">
              <a:rPr lang="en-US" smtClean="0"/>
              <a:pPr>
                <a:defRPr/>
              </a:pPr>
              <a:t>85</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611DEA-376C-4629-9BEA-162A13DEE58E}" type="slidenum">
              <a:rPr lang="en-US" smtClean="0"/>
              <a:pPr/>
              <a:t>86</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C7669C-1FC3-48D7-8DB7-25576BEE03EC}" type="slidenum">
              <a:rPr lang="en-US" smtClean="0"/>
              <a:pPr/>
              <a:t>87</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33B9B6-7FDD-4B8D-A6B0-4A57ECAB964C}" type="slidenum">
              <a:rPr lang="en-US" smtClean="0"/>
              <a:pPr/>
              <a:t>88</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9B9B3-5FCB-470F-84F2-9C3D43DD971F}" type="slidenum">
              <a:rPr lang="en-US" smtClean="0"/>
              <a:pPr/>
              <a:t>89</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0B2A89-2543-496A-9722-AC33027A9FDC}" type="slidenum">
              <a:rPr lang="en-US" smtClean="0"/>
              <a:pPr/>
              <a:t>90</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DB793C-AB1A-40FD-8600-CD2C9BA803EE}" type="slidenum">
              <a:rPr lang="en-US" smtClean="0"/>
              <a:pPr/>
              <a:t>91</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C40A1-D111-4646-9B97-C2A319DCB494}" type="slidenum">
              <a:rPr lang="en-US" smtClean="0"/>
              <a:pPr/>
              <a:t>93</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2B7C73-E4B6-48A3-83AC-5313D6888E47}" type="slidenum">
              <a:rPr lang="en-US" smtClean="0"/>
              <a:pPr/>
              <a:t>94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E63AB-AA6F-48C2-B80E-254E183DCA20}"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DAB29D-2E10-49DD-9D51-B9B81B7E39A5}" type="slidenum">
              <a:rPr lang="en-US" smtClean="0"/>
              <a:pPr/>
              <a:t>95</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35CAC0-606D-4820-B88E-3CEDFE72F622}" type="slidenum">
              <a:rPr lang="en-US" smtClean="0"/>
              <a:pPr/>
              <a:t>96</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ACA8E5-8F43-4ACB-B455-A7B1B912F2E7}" type="slidenum">
              <a:rPr lang="en-US" smtClean="0"/>
              <a:pPr/>
              <a:t>97</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E5D4E-0580-41AE-B9E0-760E27724E44}" type="slidenum">
              <a:rPr lang="en-US" smtClean="0"/>
              <a:pPr/>
              <a:t>98</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F5A15-7A13-40E8-84CA-E6D1BD7F49D4}" type="slidenum">
              <a:rPr lang="en-US" smtClean="0"/>
              <a:pPr/>
              <a:t>99</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73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6A80F2-AD4F-42B6-8DD6-0213D716403B}" type="slidenum">
              <a:rPr lang="en-US" smtClean="0"/>
              <a:pPr/>
              <a:t>100</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C391A0-F145-43AA-9498-297BDCC3808C}" type="slidenum">
              <a:rPr lang="en-US" smtClean="0"/>
              <a:pPr/>
              <a:t>101</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E78D72-B66A-4841-B4B7-7027EADADBFB}" type="slidenum">
              <a:rPr lang="en-US" smtClean="0"/>
              <a:pPr/>
              <a:t>102</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43C075-DD43-48AB-A6DA-F8C8E7E176BD}" type="slidenum">
              <a:rPr lang="en-US" smtClean="0"/>
              <a:pPr/>
              <a:t>103</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1E573C-AC6B-423E-A568-649FAE3EEE28}" type="slidenum">
              <a:rPr lang="en-US" smtClean="0"/>
              <a:pPr/>
              <a:t>104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4FE6B4C-0256-4C8B-A93A-FEF6B488FC9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AA9F73-5CC8-4D44-8A46-76B00DDC93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569B11-2569-43AA-8F0A-323F782FA9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60A3A6E-AD66-4668-B711-2D8152E532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0C93767-4D5E-4D0D-AE7C-E89ED6D7DB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A75DC3-D1C3-449C-A410-321A7983318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B70DABD-C008-4E99-B05B-EAC762E701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06DECAE-8FED-4A85-910C-702EEED101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0AC3492-F545-4778-8C3E-420F8A555C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087F9B-A6FF-45F8-9F6F-FBBF3BBE89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F9597F1-D367-43A3-A935-630F9EA365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7A9FA9F-674D-4CFD-8C1C-900293D52B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75F4304-10E9-4EC8-B2D2-4754F7DD433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2" r:id="rId4"/>
    <p:sldLayoutId id="2147483671" r:id="rId5"/>
    <p:sldLayoutId id="2147483670" r:id="rId6"/>
    <p:sldLayoutId id="2147483669" r:id="rId7"/>
    <p:sldLayoutId id="2147483668" r:id="rId8"/>
    <p:sldLayoutId id="2147483676" r:id="rId9"/>
    <p:sldLayoutId id="2147483667" r:id="rId10"/>
    <p:sldLayoutId id="2147483666" r:id="rId11"/>
    <p:sldLayoutId id="2147483665"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sychology.about.com/od/psychology101/u/psychology-theorie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hyperlink" Target="http://www.youtube.com/watch?feature=player_detailpage&amp;v=uIbXvaE39wM" TargetMode="External"/><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youtube.com/watch?v=VDMOLd1IUus&amp;feature=player_detailpage" TargetMode="External"/><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www.youtube.com/watch?feature=player_detailpage&amp;v=JnylM1hI2jc" TargetMode="External"/><Relationship Id="rId7" Type="http://schemas.openxmlformats.org/officeDocument/2006/relationships/hyperlink" Target="http://www.youtube.com/watch?feature=player_detailpage&amp;v=IMZSepiXgo8"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hyperlink" Target="http://www.youtube.com/watch?v=MDl9hzRdTU0&amp;feature=player_detailpage" TargetMode="External"/><Relationship Id="rId5" Type="http://schemas.openxmlformats.org/officeDocument/2006/relationships/hyperlink" Target="http://www.youtube.com/watch?feature=player_detailpage&amp;v=V0DBHxS5Zv0" TargetMode="External"/><Relationship Id="rId4" Type="http://schemas.openxmlformats.org/officeDocument/2006/relationships/hyperlink" Target="http://www.youtube.com/watch?v=m9S6xCNE3XE&amp;feature=player_detailpage" TargetMode="Externa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acanow.org/wp-content/uploads/2010/07/autism-statistics-2009.jpg"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hyperlink" Target="http://www.youtube.com/watch?feature=player_detailpage&amp;v=vIsg2V0mf6Y" TargetMode="External"/><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hyperlink" Target="http://www.youtube.com/watch?v=NfHo-HJObU8&amp;feature=player_detailpage" TargetMode="Externa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hyperlink" Target="http://www.youtube.com/watch?v=0qyCR9tPDgM&amp;feature=player_detailpage" TargetMode="Externa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www.youtube.com/watch?v=f9jRDHGabp8&amp;feature=player_detailpage" TargetMode="External"/><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http://www.youtube.com/watch?v=eOphgCJX1FY" TargetMode="External"/><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hyperlink" Target="http://www.youtube.com/watch?v=PugKA4546VE" TargetMode="External"/><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hyperlink" Target="http://www.youtube.com/watch?v=_UvZxSp3UGI&amp;feature=player_detailpage" TargetMode="Externa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youtube.com/watch?v=hO6kaMiUrOg" TargetMode="External"/><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6.xml"/><Relationship Id="rId1" Type="http://schemas.openxmlformats.org/officeDocument/2006/relationships/slideLayout" Target="../slideLayouts/slideLayout6.xml"/><Relationship Id="rId4" Type="http://schemas.openxmlformats.org/officeDocument/2006/relationships/image" Target="http://www.schizophrenia.com/images/schiz.prev.gif" TargetMode="Externa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hyperlink" Target="http://www.youtube.com/watch?v=bWaFqw8XnpA" TargetMode="External"/><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hyperlink" Target="http://www.youtube.com/watch?feature=player_detailpage&amp;v=vo79NDNumlo" TargetMode="Externa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hyperlink" Target="http://www.youtube.com/watch?v=lSSAyCL3kuo&amp;feature=player_detailpa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cbi.nlm.nih.gov/sites/entrez?Db=pubmed&amp;Cmd=Search&amp;Term=%22Vaglum%20P%22%5bAuthor%5d&amp;itool=EntrezSystem2.PEntrez.Pubmed.Pubmed_ResultsPanel.Pubmed_DiscoveryPanel.Pubmed_RVAbstractPlu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ncbi.nlm.nih.gov/sites/entrez?Db=pubmed&amp;Cmd=Search&amp;Term=%22Tyssen%20R%22%5bAuthor%5d&amp;itool=EntrezSystem2.PEntrez.Pubmed.Pubmed_ResultsPanel.Pubmed_DiscoveryPanel.Pubmed_RVAbstractPl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ncbi.nlm.nih.gov/sites/entrez?Db=pubmed&amp;Cmd=Search&amp;Term=%22Vaglum%20P%22%5bAuthor%5d&amp;itool=EntrezSystem2.PEntrez.Pubmed.Pubmed_ResultsPanel.Pubmed_DiscoveryPanel.Pubmed_RVAbstractPlu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www.whfoods.com/genpage.php?tname=foodspice&amp;dbid=49" TargetMode="External"/><Relationship Id="rId13" Type="http://schemas.openxmlformats.org/officeDocument/2006/relationships/hyperlink" Target="http://www.whfoods.com/genpage.php?tname=foodspice&amp;dbid=63" TargetMode="External"/><Relationship Id="rId3" Type="http://schemas.openxmlformats.org/officeDocument/2006/relationships/hyperlink" Target="http://www.whfoods.com/genpage.php?tname=foodspice&amp;dbid=43" TargetMode="External"/><Relationship Id="rId7" Type="http://schemas.openxmlformats.org/officeDocument/2006/relationships/hyperlink" Target="http://www.whfoods.com/genpage.php?tname=foodspice&amp;dbid=13" TargetMode="External"/><Relationship Id="rId12" Type="http://schemas.openxmlformats.org/officeDocument/2006/relationships/hyperlink" Target="http://www.whfoods.com/genpage.php?tname=foodspice&amp;dbid=10" TargetMode="External"/><Relationship Id="rId17" Type="http://schemas.openxmlformats.org/officeDocument/2006/relationships/hyperlink" Target="http://www.whfoods.com/genpage.php?tname=foodspice&amp;dbid=58" TargetMode="External"/><Relationship Id="rId2" Type="http://schemas.openxmlformats.org/officeDocument/2006/relationships/notesSlide" Target="../notesSlides/notesSlide60.xml"/><Relationship Id="rId16" Type="http://schemas.openxmlformats.org/officeDocument/2006/relationships/hyperlink" Target="http://www.whfoods.com/genpage.php?tname=foodspice&amp;dbid=89" TargetMode="External"/><Relationship Id="rId1" Type="http://schemas.openxmlformats.org/officeDocument/2006/relationships/slideLayout" Target="../slideLayouts/slideLayout3.xml"/><Relationship Id="rId6" Type="http://schemas.openxmlformats.org/officeDocument/2006/relationships/hyperlink" Target="http://www.whfoods.com/genpage.php?tname=foodspice&amp;dbid=9" TargetMode="External"/><Relationship Id="rId11" Type="http://schemas.openxmlformats.org/officeDocument/2006/relationships/hyperlink" Target="http://www.whfoods.com/genpage.php?tname=foodspice&amp;dbid=52" TargetMode="External"/><Relationship Id="rId5" Type="http://schemas.openxmlformats.org/officeDocument/2006/relationships/hyperlink" Target="http://www.whfoods.com/genpage.php?tname=foodspice&amp;dbid=93" TargetMode="External"/><Relationship Id="rId15" Type="http://schemas.openxmlformats.org/officeDocument/2006/relationships/hyperlink" Target="http://www.whfoods.com/genpage.php?tname=foodspice&amp;dbid=2" TargetMode="External"/><Relationship Id="rId10" Type="http://schemas.openxmlformats.org/officeDocument/2006/relationships/hyperlink" Target="http://www.whfoods.com/genpage.php?tname=foodspice&amp;dbid=19" TargetMode="External"/><Relationship Id="rId4" Type="http://schemas.openxmlformats.org/officeDocument/2006/relationships/hyperlink" Target="http://www.whfoods.com/genpage.php?tname=foodspice&amp;dbid=12" TargetMode="External"/><Relationship Id="rId9" Type="http://schemas.openxmlformats.org/officeDocument/2006/relationships/hyperlink" Target="http://www.whfoods.com/genpage.php?tname=foodspice&amp;dbid=14" TargetMode="External"/><Relationship Id="rId14" Type="http://schemas.openxmlformats.org/officeDocument/2006/relationships/hyperlink" Target="http://www.whfoods.com/genpage.php?tname=foodspice&amp;dbid=4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470025"/>
          </a:xfrm>
        </p:spPr>
        <p:txBody>
          <a:bodyPr>
            <a:noAutofit/>
          </a:bodyPr>
          <a:lstStyle/>
          <a:p>
            <a:pPr algn="ctr" eaLnBrk="1" fontAlgn="auto" hangingPunct="1">
              <a:spcAft>
                <a:spcPts val="0"/>
              </a:spcAft>
              <a:defRPr/>
            </a:pPr>
            <a:r>
              <a:rPr lang="en-US" sz="7200" dirty="0" smtClean="0"/>
              <a:t>Clinical Psychology</a:t>
            </a:r>
          </a:p>
        </p:txBody>
      </p:sp>
      <p:sp>
        <p:nvSpPr>
          <p:cNvPr id="16386" name="Rectangle 3"/>
          <p:cNvSpPr>
            <a:spLocks noGrp="1" noChangeArrowheads="1"/>
          </p:cNvSpPr>
          <p:nvPr>
            <p:ph type="subTitle" idx="1"/>
          </p:nvPr>
        </p:nvSpPr>
        <p:spPr>
          <a:xfrm>
            <a:off x="533400" y="3228975"/>
            <a:ext cx="7854950" cy="1752600"/>
          </a:xfrm>
        </p:spPr>
        <p:txBody>
          <a:bodyPr/>
          <a:lstStyle/>
          <a:p>
            <a:pPr marR="0" algn="ctr" eaLnBrk="1" hangingPunct="1"/>
            <a:r>
              <a:rPr lang="en-US" sz="2400" dirty="0" smtClean="0"/>
              <a:t> </a:t>
            </a:r>
            <a:r>
              <a:rPr lang="en-US" sz="3200" dirty="0" smtClean="0"/>
              <a:t>Alan J Banaszynski, DC, MSW</a:t>
            </a:r>
          </a:p>
          <a:p>
            <a:pPr marR="0" algn="ctr" eaLnBrk="1" hangingPunct="1"/>
            <a:r>
              <a:rPr lang="en-US" sz="1600" dirty="0" smtClean="0"/>
              <a:t>Research and </a:t>
            </a:r>
            <a:r>
              <a:rPr lang="en-US" sz="1600" dirty="0" err="1" smtClean="0"/>
              <a:t>Powerpoint</a:t>
            </a:r>
            <a:r>
              <a:rPr lang="en-US" sz="1600" dirty="0" smtClean="0"/>
              <a:t> presentation assistance provided by:</a:t>
            </a:r>
          </a:p>
          <a:p>
            <a:pPr marR="0" algn="ctr" eaLnBrk="1" hangingPunct="1"/>
            <a:r>
              <a:rPr lang="en-US" sz="1600" dirty="0" smtClean="0"/>
              <a:t>Dr. Christine </a:t>
            </a:r>
            <a:r>
              <a:rPr lang="en-US" sz="1600" dirty="0" err="1" smtClean="0"/>
              <a:t>Schutz</a:t>
            </a:r>
            <a:r>
              <a:rPr lang="en-US" sz="1600" dirty="0" smtClean="0"/>
              <a:t>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eaLnBrk="1" fontAlgn="auto" hangingPunct="1">
              <a:spcAft>
                <a:spcPts val="0"/>
              </a:spcAft>
              <a:defRPr/>
            </a:pPr>
            <a:r>
              <a:rPr lang="en-US" b="1" dirty="0" smtClean="0"/>
              <a:t>Where the states stand on corporal punishment: </a:t>
            </a:r>
            <a:r>
              <a:rPr lang="en-US" b="1" dirty="0" smtClean="0">
                <a:solidFill>
                  <a:srgbClr val="FF0000"/>
                </a:solidFill>
              </a:rPr>
              <a:t>Legal=23 </a:t>
            </a:r>
            <a:endParaRPr lang="en-US" dirty="0">
              <a:solidFill>
                <a:srgbClr val="FF0000"/>
              </a:solidFill>
            </a:endParaRPr>
          </a:p>
        </p:txBody>
      </p:sp>
      <p:sp>
        <p:nvSpPr>
          <p:cNvPr id="3" name="Content Placeholder 2"/>
          <p:cNvSpPr>
            <a:spLocks noGrp="1"/>
          </p:cNvSpPr>
          <p:nvPr>
            <p:ph idx="1"/>
          </p:nvPr>
        </p:nvSpPr>
        <p:spPr>
          <a:xfrm>
            <a:off x="457200" y="2133600"/>
            <a:ext cx="8229600" cy="4343400"/>
          </a:xfrm>
        </p:spPr>
        <p:txBody>
          <a:bodyPr numCol="3">
            <a:normAutofit fontScale="70000" lnSpcReduction="20000"/>
          </a:bodyPr>
          <a:lstStyle/>
          <a:p>
            <a:pPr marL="274320" indent="-274320" eaLnBrk="1" fontAlgn="auto" hangingPunct="1">
              <a:spcAft>
                <a:spcPts val="0"/>
              </a:spcAft>
              <a:buClr>
                <a:schemeClr val="accent3"/>
              </a:buClr>
              <a:buFont typeface="Wingdings 2"/>
              <a:buNone/>
              <a:defRPr/>
            </a:pPr>
            <a:r>
              <a:rPr lang="en-US" dirty="0" smtClean="0"/>
              <a:t>	</a:t>
            </a:r>
            <a:r>
              <a:rPr lang="en-US" dirty="0" smtClean="0">
                <a:solidFill>
                  <a:srgbClr val="FF0000"/>
                </a:solidFill>
              </a:rPr>
              <a:t>Alabama--Legal</a:t>
            </a:r>
            <a:r>
              <a:rPr lang="en-US" dirty="0" smtClean="0"/>
              <a:t/>
            </a:r>
            <a:br>
              <a:rPr lang="en-US" dirty="0" smtClean="0"/>
            </a:br>
            <a:r>
              <a:rPr lang="en-US" dirty="0" smtClean="0"/>
              <a:t>Alaska--Illegal</a:t>
            </a:r>
            <a:br>
              <a:rPr lang="en-US" dirty="0" smtClean="0"/>
            </a:br>
            <a:r>
              <a:rPr lang="en-US" dirty="0" smtClean="0">
                <a:solidFill>
                  <a:srgbClr val="FF0000"/>
                </a:solidFill>
              </a:rPr>
              <a:t>Arizona--Legal</a:t>
            </a:r>
            <a:br>
              <a:rPr lang="en-US" dirty="0" smtClean="0">
                <a:solidFill>
                  <a:srgbClr val="FF0000"/>
                </a:solidFill>
              </a:rPr>
            </a:br>
            <a:r>
              <a:rPr lang="en-US" dirty="0" smtClean="0">
                <a:solidFill>
                  <a:srgbClr val="FF0000"/>
                </a:solidFill>
              </a:rPr>
              <a:t>Arkansas--Legal</a:t>
            </a:r>
            <a:r>
              <a:rPr lang="en-US" dirty="0" smtClean="0"/>
              <a:t/>
            </a:r>
            <a:br>
              <a:rPr lang="en-US" dirty="0" smtClean="0"/>
            </a:br>
            <a:r>
              <a:rPr lang="en-US" dirty="0" smtClean="0"/>
              <a:t>California--Illegal</a:t>
            </a:r>
            <a:br>
              <a:rPr lang="en-US" dirty="0" smtClean="0"/>
            </a:br>
            <a:r>
              <a:rPr lang="en-US" dirty="0" smtClean="0">
                <a:solidFill>
                  <a:srgbClr val="FF0000"/>
                </a:solidFill>
              </a:rPr>
              <a:t>Colorado--Legal</a:t>
            </a:r>
            <a:r>
              <a:rPr lang="en-US" dirty="0" smtClean="0"/>
              <a:t/>
            </a:r>
            <a:br>
              <a:rPr lang="en-US" dirty="0" smtClean="0"/>
            </a:br>
            <a:r>
              <a:rPr lang="en-US" dirty="0" smtClean="0"/>
              <a:t>Connecticut--Illegal</a:t>
            </a:r>
            <a:br>
              <a:rPr lang="en-US" dirty="0" smtClean="0"/>
            </a:br>
            <a:r>
              <a:rPr lang="en-US" dirty="0" smtClean="0"/>
              <a:t>Delaware--Illegal</a:t>
            </a:r>
            <a:br>
              <a:rPr lang="en-US" dirty="0" smtClean="0"/>
            </a:br>
            <a:r>
              <a:rPr lang="en-US" dirty="0" smtClean="0"/>
              <a:t>District of Columbia--N/A</a:t>
            </a:r>
            <a:br>
              <a:rPr lang="en-US" dirty="0" smtClean="0"/>
            </a:br>
            <a:r>
              <a:rPr lang="en-US" dirty="0" smtClean="0">
                <a:solidFill>
                  <a:srgbClr val="FF0000"/>
                </a:solidFill>
              </a:rPr>
              <a:t>Florida--Legal</a:t>
            </a:r>
            <a:br>
              <a:rPr lang="en-US" dirty="0" smtClean="0">
                <a:solidFill>
                  <a:srgbClr val="FF0000"/>
                </a:solidFill>
              </a:rPr>
            </a:br>
            <a:r>
              <a:rPr lang="en-US" dirty="0" smtClean="0">
                <a:solidFill>
                  <a:srgbClr val="FF0000"/>
                </a:solidFill>
              </a:rPr>
              <a:t>Georgia--Legal</a:t>
            </a:r>
            <a:r>
              <a:rPr lang="en-US" dirty="0" smtClean="0"/>
              <a:t/>
            </a:r>
            <a:br>
              <a:rPr lang="en-US" dirty="0" smtClean="0"/>
            </a:br>
            <a:r>
              <a:rPr lang="en-US" dirty="0" smtClean="0"/>
              <a:t>Hawaii--Illegal</a:t>
            </a:r>
            <a:br>
              <a:rPr lang="en-US" dirty="0" smtClean="0"/>
            </a:br>
            <a:r>
              <a:rPr lang="en-US" dirty="0" smtClean="0">
                <a:solidFill>
                  <a:srgbClr val="FF0000"/>
                </a:solidFill>
              </a:rPr>
              <a:t>Idaho--Legal</a:t>
            </a:r>
            <a:r>
              <a:rPr lang="en-US" dirty="0" smtClean="0"/>
              <a:t/>
            </a:r>
            <a:br>
              <a:rPr lang="en-US" dirty="0" smtClean="0"/>
            </a:br>
            <a:r>
              <a:rPr lang="en-US" dirty="0" smtClean="0"/>
              <a:t>Illinois--Illegal</a:t>
            </a:r>
            <a:br>
              <a:rPr lang="en-US" dirty="0" smtClean="0"/>
            </a:br>
            <a:r>
              <a:rPr lang="en-US" dirty="0" smtClean="0">
                <a:solidFill>
                  <a:srgbClr val="FF0000"/>
                </a:solidFill>
              </a:rPr>
              <a:t>Indiana--Legal</a:t>
            </a:r>
            <a:r>
              <a:rPr lang="en-US" dirty="0" smtClean="0"/>
              <a:t/>
            </a:r>
            <a:br>
              <a:rPr lang="en-US" dirty="0" smtClean="0"/>
            </a:br>
            <a:r>
              <a:rPr lang="en-US" dirty="0" smtClean="0"/>
              <a:t>Iowa--Illegal</a:t>
            </a:r>
            <a:br>
              <a:rPr lang="en-US" dirty="0" smtClean="0"/>
            </a:br>
            <a:r>
              <a:rPr lang="en-US" dirty="0" smtClean="0">
                <a:solidFill>
                  <a:srgbClr val="FF0000"/>
                </a:solidFill>
              </a:rPr>
              <a:t>Kansas--Legal</a:t>
            </a:r>
            <a:br>
              <a:rPr lang="en-US" dirty="0" smtClean="0">
                <a:solidFill>
                  <a:srgbClr val="FF0000"/>
                </a:solidFill>
              </a:rPr>
            </a:br>
            <a:r>
              <a:rPr lang="en-US" dirty="0" smtClean="0">
                <a:solidFill>
                  <a:srgbClr val="FF0000"/>
                </a:solidFill>
              </a:rPr>
              <a:t>Kentucky--Legal</a:t>
            </a:r>
            <a:r>
              <a:rPr lang="en-US" dirty="0" smtClean="0"/>
              <a:t/>
            </a:r>
            <a:br>
              <a:rPr lang="en-US" dirty="0" smtClean="0"/>
            </a:br>
            <a:r>
              <a:rPr lang="en-US" dirty="0" smtClean="0">
                <a:solidFill>
                  <a:srgbClr val="FF0000"/>
                </a:solidFill>
              </a:rPr>
              <a:t>Louisiana--Legal</a:t>
            </a:r>
            <a:r>
              <a:rPr lang="en-US" dirty="0" smtClean="0"/>
              <a:t/>
            </a:r>
            <a:br>
              <a:rPr lang="en-US" dirty="0" smtClean="0"/>
            </a:br>
            <a:r>
              <a:rPr lang="en-US" dirty="0" smtClean="0"/>
              <a:t>Maine--Illegal</a:t>
            </a:r>
            <a:br>
              <a:rPr lang="en-US" dirty="0" smtClean="0"/>
            </a:br>
            <a:r>
              <a:rPr lang="en-US" dirty="0" smtClean="0"/>
              <a:t>Maryland--Illegal </a:t>
            </a:r>
            <a:br>
              <a:rPr lang="en-US" dirty="0" smtClean="0"/>
            </a:br>
            <a:r>
              <a:rPr lang="en-US" dirty="0" smtClean="0"/>
              <a:t>Massachusetts--Illegal</a:t>
            </a:r>
            <a:br>
              <a:rPr lang="en-US" dirty="0" smtClean="0"/>
            </a:br>
            <a:r>
              <a:rPr lang="en-US" dirty="0" smtClean="0"/>
              <a:t>Michigan--Illegal</a:t>
            </a:r>
            <a:br>
              <a:rPr lang="en-US" dirty="0" smtClean="0"/>
            </a:br>
            <a:r>
              <a:rPr lang="en-US" dirty="0" smtClean="0"/>
              <a:t>Minnesota--Illegal</a:t>
            </a:r>
            <a:br>
              <a:rPr lang="en-US" dirty="0" smtClean="0"/>
            </a:br>
            <a:r>
              <a:rPr lang="en-US" dirty="0" smtClean="0">
                <a:solidFill>
                  <a:srgbClr val="FF0000"/>
                </a:solidFill>
              </a:rPr>
              <a:t>Mississippi--Legal</a:t>
            </a:r>
            <a:r>
              <a:rPr lang="en-US" dirty="0" smtClean="0"/>
              <a:t/>
            </a:r>
            <a:br>
              <a:rPr lang="en-US" dirty="0" smtClean="0"/>
            </a:br>
            <a:r>
              <a:rPr lang="en-US" dirty="0" smtClean="0">
                <a:solidFill>
                  <a:srgbClr val="FF0000"/>
                </a:solidFill>
              </a:rPr>
              <a:t>Missouri--Legal </a:t>
            </a:r>
            <a:r>
              <a:rPr lang="en-US" dirty="0" smtClean="0"/>
              <a:t>Montana--Illegal</a:t>
            </a:r>
            <a:br>
              <a:rPr lang="en-US" dirty="0" smtClean="0"/>
            </a:br>
            <a:r>
              <a:rPr lang="en-US" dirty="0" smtClean="0"/>
              <a:t>Nebraska--Illegal</a:t>
            </a:r>
            <a:br>
              <a:rPr lang="en-US" dirty="0" smtClean="0"/>
            </a:br>
            <a:r>
              <a:rPr lang="en-US" dirty="0" smtClean="0"/>
              <a:t>Nevada--Illegal</a:t>
            </a:r>
            <a:br>
              <a:rPr lang="en-US" dirty="0" smtClean="0"/>
            </a:br>
            <a:r>
              <a:rPr lang="en-US" dirty="0" smtClean="0"/>
              <a:t>New Hampshire--Illegal</a:t>
            </a:r>
            <a:br>
              <a:rPr lang="en-US" dirty="0" smtClean="0"/>
            </a:br>
            <a:r>
              <a:rPr lang="en-US" dirty="0" smtClean="0"/>
              <a:t>New Jersey--Illegal</a:t>
            </a:r>
            <a:br>
              <a:rPr lang="en-US" dirty="0" smtClean="0"/>
            </a:br>
            <a:r>
              <a:rPr lang="en-US" dirty="0" smtClean="0">
                <a:solidFill>
                  <a:srgbClr val="FF0000"/>
                </a:solidFill>
              </a:rPr>
              <a:t>New Mexico--Legal</a:t>
            </a:r>
            <a:r>
              <a:rPr lang="en-US" dirty="0" smtClean="0"/>
              <a:t/>
            </a:r>
            <a:br>
              <a:rPr lang="en-US" dirty="0" smtClean="0"/>
            </a:br>
            <a:r>
              <a:rPr lang="en-US" dirty="0" smtClean="0"/>
              <a:t>New York--Illegal</a:t>
            </a:r>
            <a:br>
              <a:rPr lang="en-US" dirty="0" smtClean="0"/>
            </a:br>
            <a:r>
              <a:rPr lang="en-US" dirty="0" smtClean="0">
                <a:solidFill>
                  <a:srgbClr val="FF0000"/>
                </a:solidFill>
              </a:rPr>
              <a:t>North Carolina--Legal</a:t>
            </a:r>
            <a:r>
              <a:rPr lang="en-US" dirty="0" smtClean="0"/>
              <a:t/>
            </a:r>
            <a:br>
              <a:rPr lang="en-US" dirty="0" smtClean="0"/>
            </a:br>
            <a:r>
              <a:rPr lang="en-US" dirty="0" smtClean="0"/>
              <a:t>North Dakota--Illegal</a:t>
            </a:r>
            <a:br>
              <a:rPr lang="en-US" dirty="0" smtClean="0"/>
            </a:br>
            <a:r>
              <a:rPr lang="en-US" dirty="0" smtClean="0">
                <a:solidFill>
                  <a:srgbClr val="FF0000"/>
                </a:solidFill>
              </a:rPr>
              <a:t>Ohio--Legal</a:t>
            </a:r>
            <a:br>
              <a:rPr lang="en-US" dirty="0" smtClean="0">
                <a:solidFill>
                  <a:srgbClr val="FF0000"/>
                </a:solidFill>
              </a:rPr>
            </a:br>
            <a:r>
              <a:rPr lang="en-US" dirty="0" smtClean="0">
                <a:solidFill>
                  <a:srgbClr val="FF0000"/>
                </a:solidFill>
              </a:rPr>
              <a:t>Oklahoma--Legal</a:t>
            </a:r>
            <a:r>
              <a:rPr lang="en-US" dirty="0" smtClean="0"/>
              <a:t/>
            </a:r>
            <a:br>
              <a:rPr lang="en-US" dirty="0" smtClean="0"/>
            </a:br>
            <a:r>
              <a:rPr lang="en-US" dirty="0" smtClean="0"/>
              <a:t>Oregon--Illegal</a:t>
            </a:r>
            <a:br>
              <a:rPr lang="en-US" dirty="0" smtClean="0"/>
            </a:br>
            <a:r>
              <a:rPr lang="en-US" dirty="0" smtClean="0">
                <a:solidFill>
                  <a:srgbClr val="FF0000"/>
                </a:solidFill>
              </a:rPr>
              <a:t>Pennsylvania--Legal</a:t>
            </a:r>
            <a:r>
              <a:rPr lang="en-US" dirty="0" smtClean="0"/>
              <a:t/>
            </a:r>
            <a:br>
              <a:rPr lang="en-US" dirty="0" smtClean="0"/>
            </a:br>
            <a:r>
              <a:rPr lang="en-US" dirty="0" smtClean="0">
                <a:solidFill>
                  <a:srgbClr val="FFC000"/>
                </a:solidFill>
              </a:rPr>
              <a:t>Rhode Island--Restricted*</a:t>
            </a:r>
            <a:r>
              <a:rPr lang="en-US" dirty="0" smtClean="0"/>
              <a:t/>
            </a:r>
            <a:br>
              <a:rPr lang="en-US" dirty="0" smtClean="0"/>
            </a:br>
            <a:r>
              <a:rPr lang="en-US" dirty="0" smtClean="0">
                <a:solidFill>
                  <a:srgbClr val="FF0000"/>
                </a:solidFill>
              </a:rPr>
              <a:t>South Carolina--Legal</a:t>
            </a:r>
            <a:r>
              <a:rPr lang="en-US" dirty="0" smtClean="0"/>
              <a:t/>
            </a:r>
            <a:br>
              <a:rPr lang="en-US" dirty="0" smtClean="0"/>
            </a:br>
            <a:r>
              <a:rPr lang="en-US" dirty="0" smtClean="0"/>
              <a:t>South Dakota--Illegal</a:t>
            </a:r>
            <a:br>
              <a:rPr lang="en-US" dirty="0" smtClean="0"/>
            </a:br>
            <a:r>
              <a:rPr lang="en-US" dirty="0" smtClean="0">
                <a:solidFill>
                  <a:srgbClr val="FF0000"/>
                </a:solidFill>
              </a:rPr>
              <a:t>Tennessee--Legal</a:t>
            </a:r>
            <a:br>
              <a:rPr lang="en-US" dirty="0" smtClean="0">
                <a:solidFill>
                  <a:srgbClr val="FF0000"/>
                </a:solidFill>
              </a:rPr>
            </a:br>
            <a:r>
              <a:rPr lang="en-US" dirty="0" smtClean="0">
                <a:solidFill>
                  <a:srgbClr val="FF0000"/>
                </a:solidFill>
              </a:rPr>
              <a:t>Texas--Legal</a:t>
            </a:r>
            <a:r>
              <a:rPr lang="en-US" dirty="0" smtClean="0"/>
              <a:t/>
            </a:r>
            <a:br>
              <a:rPr lang="en-US" dirty="0" smtClean="0"/>
            </a:br>
            <a:r>
              <a:rPr lang="en-US" dirty="0" smtClean="0"/>
              <a:t>Utah--Illegal</a:t>
            </a:r>
            <a:br>
              <a:rPr lang="en-US" dirty="0" smtClean="0"/>
            </a:br>
            <a:r>
              <a:rPr lang="en-US" dirty="0" smtClean="0"/>
              <a:t>Vermont--Illegal</a:t>
            </a:r>
            <a:br>
              <a:rPr lang="en-US" dirty="0" smtClean="0"/>
            </a:br>
            <a:r>
              <a:rPr lang="en-US" dirty="0" smtClean="0"/>
              <a:t>Virginia--Illegal</a:t>
            </a:r>
            <a:br>
              <a:rPr lang="en-US" dirty="0" smtClean="0"/>
            </a:br>
            <a:r>
              <a:rPr lang="en-US" dirty="0" smtClean="0"/>
              <a:t>Washington--Illegal</a:t>
            </a:r>
            <a:br>
              <a:rPr lang="en-US" dirty="0" smtClean="0"/>
            </a:br>
            <a:r>
              <a:rPr lang="en-US" dirty="0" smtClean="0"/>
              <a:t>West Virginia--Illegal</a:t>
            </a:r>
            <a:br>
              <a:rPr lang="en-US" dirty="0" smtClean="0"/>
            </a:br>
            <a:r>
              <a:rPr lang="en-US" dirty="0" smtClean="0"/>
              <a:t>Wisconsin--Illegal</a:t>
            </a:r>
            <a:br>
              <a:rPr lang="en-US" dirty="0" smtClean="0"/>
            </a:br>
            <a:r>
              <a:rPr lang="en-US" dirty="0" smtClean="0">
                <a:solidFill>
                  <a:srgbClr val="FF0000"/>
                </a:solidFill>
              </a:rPr>
              <a:t>Wyoming--Legal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pPr eaLnBrk="1" hangingPunct="1"/>
            <a:r>
              <a:rPr lang="en-US" smtClean="0"/>
              <a:t>Terminology continued</a:t>
            </a:r>
          </a:p>
        </p:txBody>
      </p:sp>
      <p:sp>
        <p:nvSpPr>
          <p:cNvPr id="172034" name="Content Placeholder 2"/>
          <p:cNvSpPr>
            <a:spLocks noGrp="1"/>
          </p:cNvSpPr>
          <p:nvPr>
            <p:ph idx="1"/>
          </p:nvPr>
        </p:nvSpPr>
        <p:spPr/>
        <p:txBody>
          <a:bodyPr/>
          <a:lstStyle/>
          <a:p>
            <a:pPr eaLnBrk="1" hangingPunct="1"/>
            <a:r>
              <a:rPr lang="en-US" b="1" dirty="0" smtClean="0"/>
              <a:t>psychosis</a:t>
            </a:r>
            <a:r>
              <a:rPr lang="en-US" dirty="0" smtClean="0"/>
              <a:t> (or psychotic symptoms). Common psychotic symptoms are hallucinations (hearing, seeing, or otherwise sensing the presence of things not actually there) </a:t>
            </a:r>
          </a:p>
          <a:p>
            <a:pPr eaLnBrk="1" hangingPunct="1"/>
            <a:r>
              <a:rPr lang="en-US" dirty="0" smtClean="0"/>
              <a:t>Usually much longer duration (at least a month)</a:t>
            </a:r>
          </a:p>
          <a:p>
            <a:pPr eaLnBrk="1" hangingPunct="1"/>
            <a:r>
              <a:rPr lang="en-US" dirty="0" smtClean="0"/>
              <a:t>Usually considered much more severe than delusions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pPr eaLnBrk="1" hangingPunct="1"/>
            <a:r>
              <a:rPr lang="en-US" smtClean="0"/>
              <a:t>Criteria for Manic Episode</a:t>
            </a:r>
          </a:p>
        </p:txBody>
      </p:sp>
      <p:sp>
        <p:nvSpPr>
          <p:cNvPr id="174082" name="Rectangle 3"/>
          <p:cNvSpPr>
            <a:spLocks noGrp="1" noChangeArrowheads="1"/>
          </p:cNvSpPr>
          <p:nvPr>
            <p:ph idx="1"/>
          </p:nvPr>
        </p:nvSpPr>
        <p:spPr/>
        <p:txBody>
          <a:bodyPr/>
          <a:lstStyle/>
          <a:p>
            <a:pPr eaLnBrk="1" hangingPunct="1">
              <a:buFontTx/>
              <a:buNone/>
            </a:pPr>
            <a:r>
              <a:rPr lang="en-US" smtClean="0"/>
              <a:t>A distinct period of abnormally and persistent elevated, expansive, or irritable mood.</a:t>
            </a:r>
          </a:p>
          <a:p>
            <a:pPr eaLnBrk="1" hangingPunct="1">
              <a:buFontTx/>
              <a:buNone/>
            </a:pPr>
            <a:r>
              <a:rPr lang="en-US" smtClean="0"/>
              <a:t>Consists of at least 3 of the following symptoms and lasting at least 1 week with marked impairment of functioning: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smtClean="0"/>
              <a:t>Criteria for Manic Episode Con’t</a:t>
            </a:r>
          </a:p>
        </p:txBody>
      </p:sp>
      <p:sp>
        <p:nvSpPr>
          <p:cNvPr id="176130" name="Rectangle 4"/>
          <p:cNvSpPr>
            <a:spLocks noGrp="1" noChangeArrowheads="1"/>
          </p:cNvSpPr>
          <p:nvPr>
            <p:ph idx="1"/>
          </p:nvPr>
        </p:nvSpPr>
        <p:spPr/>
        <p:txBody>
          <a:bodyPr/>
          <a:lstStyle/>
          <a:p>
            <a:pPr eaLnBrk="1" hangingPunct="1">
              <a:lnSpc>
                <a:spcPct val="80000"/>
              </a:lnSpc>
              <a:buFontTx/>
              <a:buNone/>
            </a:pPr>
            <a:r>
              <a:rPr lang="en-US" sz="2800" smtClean="0"/>
              <a:t>	Inflated self-esteem or grandiosity</a:t>
            </a:r>
          </a:p>
          <a:p>
            <a:pPr eaLnBrk="1" hangingPunct="1">
              <a:lnSpc>
                <a:spcPct val="80000"/>
              </a:lnSpc>
              <a:buFontTx/>
              <a:buNone/>
            </a:pPr>
            <a:r>
              <a:rPr lang="en-US" sz="2800" smtClean="0"/>
              <a:t>	Decreased need for sleep</a:t>
            </a:r>
          </a:p>
          <a:p>
            <a:pPr eaLnBrk="1" hangingPunct="1">
              <a:lnSpc>
                <a:spcPct val="80000"/>
              </a:lnSpc>
              <a:buFontTx/>
              <a:buNone/>
            </a:pPr>
            <a:r>
              <a:rPr lang="en-US" sz="2800" smtClean="0"/>
              <a:t>	More talkative or pressure to keep talking</a:t>
            </a:r>
          </a:p>
          <a:p>
            <a:pPr eaLnBrk="1" hangingPunct="1">
              <a:lnSpc>
                <a:spcPct val="80000"/>
              </a:lnSpc>
              <a:buFontTx/>
              <a:buNone/>
            </a:pPr>
            <a:r>
              <a:rPr lang="en-US" sz="2800" smtClean="0"/>
              <a:t>	Flights of ideas or subjective experiences that	thoughts are racing</a:t>
            </a:r>
          </a:p>
          <a:p>
            <a:pPr eaLnBrk="1" hangingPunct="1">
              <a:lnSpc>
                <a:spcPct val="80000"/>
              </a:lnSpc>
              <a:buFontTx/>
              <a:buNone/>
            </a:pPr>
            <a:r>
              <a:rPr lang="en-US" sz="2800" smtClean="0"/>
              <a:t>	Distractibility</a:t>
            </a:r>
          </a:p>
          <a:p>
            <a:pPr eaLnBrk="1" hangingPunct="1">
              <a:lnSpc>
                <a:spcPct val="80000"/>
              </a:lnSpc>
              <a:buFontTx/>
              <a:buNone/>
            </a:pPr>
            <a:r>
              <a:rPr lang="en-US" sz="2800" smtClean="0"/>
              <a:t>	Increase in goal directed activity or psychomotor 	agitation</a:t>
            </a:r>
          </a:p>
          <a:p>
            <a:pPr eaLnBrk="1" hangingPunct="1">
              <a:lnSpc>
                <a:spcPct val="80000"/>
              </a:lnSpc>
              <a:buFontTx/>
              <a:buNone/>
            </a:pPr>
            <a:r>
              <a:rPr lang="en-US" sz="2800" smtClean="0"/>
              <a:t>	Excessive involvement in pleasurable activities 	that have a high potential for painful 	consequences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pPr eaLnBrk="1" hangingPunct="1"/>
            <a:r>
              <a:rPr lang="en-US" smtClean="0"/>
              <a:t>Criteria for Hypomanic Episode</a:t>
            </a:r>
          </a:p>
        </p:txBody>
      </p:sp>
      <p:sp>
        <p:nvSpPr>
          <p:cNvPr id="178178" name="Rectangle 3"/>
          <p:cNvSpPr>
            <a:spLocks noGrp="1" noChangeArrowheads="1"/>
          </p:cNvSpPr>
          <p:nvPr>
            <p:ph idx="1"/>
          </p:nvPr>
        </p:nvSpPr>
        <p:spPr/>
        <p:txBody>
          <a:bodyPr/>
          <a:lstStyle/>
          <a:p>
            <a:pPr eaLnBrk="1" hangingPunct="1">
              <a:buFontTx/>
              <a:buNone/>
            </a:pPr>
            <a:r>
              <a:rPr lang="en-US" dirty="0" smtClean="0"/>
              <a:t>Consists of at least 3 of the following symptoms and lasting 4 days </a:t>
            </a:r>
            <a:r>
              <a:rPr lang="en-US" b="1" i="1" dirty="0" smtClean="0"/>
              <a:t>without </a:t>
            </a:r>
            <a:r>
              <a:rPr lang="en-US" smtClean="0"/>
              <a:t>marked impairment </a:t>
            </a:r>
            <a:r>
              <a:rPr lang="en-US" dirty="0" smtClean="0"/>
              <a:t>of functioning:</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pPr eaLnBrk="1" hangingPunct="1"/>
            <a:r>
              <a:rPr lang="en-US" sz="4000" smtClean="0"/>
              <a:t>Criteria for Hypomanic Episode Con’t</a:t>
            </a:r>
          </a:p>
        </p:txBody>
      </p:sp>
      <p:sp>
        <p:nvSpPr>
          <p:cNvPr id="180226" name="Rectangle 3"/>
          <p:cNvSpPr>
            <a:spLocks noGrp="1" noChangeArrowheads="1"/>
          </p:cNvSpPr>
          <p:nvPr>
            <p:ph idx="1"/>
          </p:nvPr>
        </p:nvSpPr>
        <p:spPr/>
        <p:txBody>
          <a:bodyPr/>
          <a:lstStyle/>
          <a:p>
            <a:pPr eaLnBrk="1" hangingPunct="1">
              <a:lnSpc>
                <a:spcPct val="80000"/>
              </a:lnSpc>
              <a:buFontTx/>
              <a:buNone/>
            </a:pPr>
            <a:r>
              <a:rPr lang="en-US" sz="2800" smtClean="0">
                <a:solidFill>
                  <a:schemeClr val="bg1"/>
                </a:solidFill>
              </a:rPr>
              <a:t>	</a:t>
            </a:r>
            <a:r>
              <a:rPr lang="en-US" sz="2800" smtClean="0"/>
              <a:t>Inflated self-esteem or grandiosity</a:t>
            </a:r>
          </a:p>
          <a:p>
            <a:pPr eaLnBrk="1" hangingPunct="1">
              <a:lnSpc>
                <a:spcPct val="80000"/>
              </a:lnSpc>
              <a:buFontTx/>
              <a:buNone/>
            </a:pPr>
            <a:r>
              <a:rPr lang="en-US" sz="2800" smtClean="0"/>
              <a:t>	Decreased need for sleep</a:t>
            </a:r>
          </a:p>
          <a:p>
            <a:pPr eaLnBrk="1" hangingPunct="1">
              <a:lnSpc>
                <a:spcPct val="80000"/>
              </a:lnSpc>
              <a:buFontTx/>
              <a:buNone/>
            </a:pPr>
            <a:r>
              <a:rPr lang="en-US" sz="2800" smtClean="0"/>
              <a:t>	More talkative or pressure to keep talking</a:t>
            </a:r>
          </a:p>
          <a:p>
            <a:pPr eaLnBrk="1" hangingPunct="1">
              <a:lnSpc>
                <a:spcPct val="80000"/>
              </a:lnSpc>
              <a:buFontTx/>
              <a:buNone/>
            </a:pPr>
            <a:r>
              <a:rPr lang="en-US" sz="2800" smtClean="0"/>
              <a:t>	Flights of ideas or subjective experiences that 	thoughts are racing</a:t>
            </a:r>
          </a:p>
          <a:p>
            <a:pPr eaLnBrk="1" hangingPunct="1">
              <a:lnSpc>
                <a:spcPct val="80000"/>
              </a:lnSpc>
              <a:buFontTx/>
              <a:buNone/>
            </a:pPr>
            <a:r>
              <a:rPr lang="en-US" sz="2800" smtClean="0"/>
              <a:t>	Distractibility</a:t>
            </a:r>
          </a:p>
          <a:p>
            <a:pPr eaLnBrk="1" hangingPunct="1">
              <a:lnSpc>
                <a:spcPct val="80000"/>
              </a:lnSpc>
              <a:buFontTx/>
              <a:buNone/>
            </a:pPr>
            <a:r>
              <a:rPr lang="en-US" sz="2800" smtClean="0"/>
              <a:t>	Increase in goal directed activity or psychomotor	agitation</a:t>
            </a:r>
          </a:p>
          <a:p>
            <a:pPr eaLnBrk="1" hangingPunct="1">
              <a:lnSpc>
                <a:spcPct val="80000"/>
              </a:lnSpc>
              <a:buFontTx/>
              <a:buNone/>
            </a:pPr>
            <a:r>
              <a:rPr lang="en-US" sz="2800" smtClean="0"/>
              <a:t>	Excessive involvement in pleasurable activities 	that have a high potential for painful 	consequences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pPr eaLnBrk="1" hangingPunct="1"/>
            <a:r>
              <a:rPr lang="en-US" sz="4000" smtClean="0"/>
              <a:t>Criteria for Major Depressive Episode</a:t>
            </a:r>
          </a:p>
        </p:txBody>
      </p:sp>
      <p:sp>
        <p:nvSpPr>
          <p:cNvPr id="182274" name="Rectangle 3"/>
          <p:cNvSpPr>
            <a:spLocks noGrp="1" noChangeArrowheads="1"/>
          </p:cNvSpPr>
          <p:nvPr>
            <p:ph idx="1"/>
          </p:nvPr>
        </p:nvSpPr>
        <p:spPr/>
        <p:txBody>
          <a:bodyPr/>
          <a:lstStyle/>
          <a:p>
            <a:pPr eaLnBrk="1" hangingPunct="1">
              <a:buFontTx/>
              <a:buNone/>
            </a:pPr>
            <a:r>
              <a:rPr lang="en-US" smtClean="0"/>
              <a:t>A period of depressed mood with a loss of interest in nearly all activities. </a:t>
            </a:r>
          </a:p>
          <a:p>
            <a:pPr eaLnBrk="1" hangingPunct="1">
              <a:buFontTx/>
              <a:buNone/>
            </a:pPr>
            <a:endParaRPr lang="en-US" smtClean="0"/>
          </a:p>
          <a:p>
            <a:pPr eaLnBrk="1" hangingPunct="1">
              <a:buFontTx/>
              <a:buNone/>
            </a:pPr>
            <a:r>
              <a:rPr lang="en-US" smtClean="0"/>
              <a:t>Consists of 5 or more of the following symptoms lasting at least 2 consecutive weeks and represent a change from previous functioning; </a:t>
            </a:r>
          </a:p>
          <a:p>
            <a:pPr eaLnBrk="1" hangingPunct="1">
              <a:buFontTx/>
              <a:buNone/>
            </a:pPr>
            <a:endParaRPr lang="en-US" smtClean="0"/>
          </a:p>
          <a:p>
            <a:pPr eaLnBrk="1" hangingPunct="1">
              <a:buFontTx/>
              <a:buNone/>
            </a:pPr>
            <a:r>
              <a:rPr lang="en-US" smtClean="0"/>
              <a:t>Must include one of the first two symptoms of either    (1) depressed mood or (2) loss of interest or pleasure.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04850"/>
            <a:ext cx="8229600" cy="666750"/>
          </a:xfrm>
        </p:spPr>
        <p:txBody>
          <a:bodyPr>
            <a:normAutofit fontScale="90000"/>
          </a:bodyPr>
          <a:lstStyle/>
          <a:p>
            <a:pPr eaLnBrk="1" fontAlgn="auto" hangingPunct="1">
              <a:spcAft>
                <a:spcPts val="0"/>
              </a:spcAft>
              <a:defRPr/>
            </a:pPr>
            <a:r>
              <a:rPr lang="en-US" sz="4000" dirty="0" smtClean="0"/>
              <a:t>Criteria for Major Depressive Episode </a:t>
            </a:r>
            <a:r>
              <a:rPr lang="en-US" sz="4000" dirty="0" err="1" smtClean="0"/>
              <a:t>Con’t</a:t>
            </a:r>
            <a:endParaRPr lang="en-US" sz="4000" dirty="0" smtClean="0"/>
          </a:p>
        </p:txBody>
      </p:sp>
      <p:sp>
        <p:nvSpPr>
          <p:cNvPr id="184322" name="Rectangle 3"/>
          <p:cNvSpPr>
            <a:spLocks noGrp="1" noChangeArrowheads="1"/>
          </p:cNvSpPr>
          <p:nvPr>
            <p:ph idx="1"/>
          </p:nvPr>
        </p:nvSpPr>
        <p:spPr/>
        <p:txBody>
          <a:bodyPr/>
          <a:lstStyle/>
          <a:p>
            <a:pPr eaLnBrk="1" hangingPunct="1">
              <a:lnSpc>
                <a:spcPct val="90000"/>
              </a:lnSpc>
              <a:buFontTx/>
              <a:buNone/>
            </a:pPr>
            <a:r>
              <a:rPr lang="en-US" sz="2800" smtClean="0"/>
              <a:t>Depressed mood</a:t>
            </a:r>
          </a:p>
          <a:p>
            <a:pPr eaLnBrk="1" hangingPunct="1">
              <a:lnSpc>
                <a:spcPct val="90000"/>
              </a:lnSpc>
              <a:buFontTx/>
              <a:buNone/>
            </a:pPr>
            <a:r>
              <a:rPr lang="en-US" sz="2800" smtClean="0"/>
              <a:t>Diminished interest</a:t>
            </a:r>
          </a:p>
          <a:p>
            <a:pPr eaLnBrk="1" hangingPunct="1">
              <a:lnSpc>
                <a:spcPct val="90000"/>
              </a:lnSpc>
              <a:buFontTx/>
              <a:buNone/>
            </a:pPr>
            <a:r>
              <a:rPr lang="en-US" sz="2800" smtClean="0"/>
              <a:t>Significant weight loss</a:t>
            </a:r>
          </a:p>
          <a:p>
            <a:pPr eaLnBrk="1" hangingPunct="1">
              <a:lnSpc>
                <a:spcPct val="90000"/>
              </a:lnSpc>
              <a:buFontTx/>
              <a:buNone/>
            </a:pPr>
            <a:r>
              <a:rPr lang="en-US" sz="2800" smtClean="0"/>
              <a:t>Insomnia or hypersomnia</a:t>
            </a:r>
          </a:p>
          <a:p>
            <a:pPr eaLnBrk="1" hangingPunct="1">
              <a:lnSpc>
                <a:spcPct val="90000"/>
              </a:lnSpc>
              <a:buFontTx/>
              <a:buNone/>
            </a:pPr>
            <a:r>
              <a:rPr lang="en-US" sz="2800" smtClean="0"/>
              <a:t>Psychomotor agitation or retardation</a:t>
            </a:r>
          </a:p>
          <a:p>
            <a:pPr eaLnBrk="1" hangingPunct="1">
              <a:lnSpc>
                <a:spcPct val="90000"/>
              </a:lnSpc>
              <a:buFontTx/>
              <a:buNone/>
            </a:pPr>
            <a:r>
              <a:rPr lang="en-US" sz="2800" smtClean="0"/>
              <a:t>Fatigue or loss of energy</a:t>
            </a:r>
          </a:p>
          <a:p>
            <a:pPr eaLnBrk="1" hangingPunct="1">
              <a:lnSpc>
                <a:spcPct val="90000"/>
              </a:lnSpc>
              <a:buFontTx/>
              <a:buNone/>
            </a:pPr>
            <a:r>
              <a:rPr lang="en-US" sz="2800" smtClean="0"/>
              <a:t>Feelings of worthlessness or guilt</a:t>
            </a:r>
          </a:p>
          <a:p>
            <a:pPr eaLnBrk="1" hangingPunct="1">
              <a:lnSpc>
                <a:spcPct val="90000"/>
              </a:lnSpc>
              <a:buFontTx/>
              <a:buNone/>
            </a:pPr>
            <a:r>
              <a:rPr lang="en-US" sz="2800" smtClean="0"/>
              <a:t>Diminished ability to concentrate or indecisiveness</a:t>
            </a:r>
          </a:p>
          <a:p>
            <a:pPr eaLnBrk="1" hangingPunct="1">
              <a:lnSpc>
                <a:spcPct val="90000"/>
              </a:lnSpc>
              <a:buFontTx/>
              <a:buNone/>
            </a:pPr>
            <a:r>
              <a:rPr lang="en-US" sz="2800" smtClean="0"/>
              <a:t>Recurrent thoughts of death</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pPr eaLnBrk="1" hangingPunct="1"/>
            <a:r>
              <a:rPr lang="en-US" smtClean="0"/>
              <a:t>Mixed Episode</a:t>
            </a:r>
          </a:p>
        </p:txBody>
      </p:sp>
      <p:sp>
        <p:nvSpPr>
          <p:cNvPr id="186370" name="Content Placeholder 2"/>
          <p:cNvSpPr>
            <a:spLocks noGrp="1"/>
          </p:cNvSpPr>
          <p:nvPr>
            <p:ph idx="1"/>
          </p:nvPr>
        </p:nvSpPr>
        <p:spPr/>
        <p:txBody>
          <a:bodyPr/>
          <a:lstStyle/>
          <a:p>
            <a:pPr eaLnBrk="1" hangingPunct="1"/>
            <a:r>
              <a:rPr lang="en-US" smtClean="0"/>
              <a:t>The criteria for both a manic episode and the major depressive episode nearly every day during at least a one week period.</a:t>
            </a:r>
          </a:p>
          <a:p>
            <a:pPr eaLnBrk="1" hangingPunct="1"/>
            <a:r>
              <a:rPr lang="en-US" smtClean="0"/>
              <a:t>The mood disturbance is sufficiently severe to cause marked impairment in occupational functioning, usual social activities or relationships, or hospitalization to prevent harm to self or others.</a:t>
            </a:r>
          </a:p>
          <a:p>
            <a:pPr eaLnBrk="1" hangingPunct="1"/>
            <a:r>
              <a:rPr lang="en-US" smtClean="0"/>
              <a:t>Symptoms are </a:t>
            </a:r>
            <a:r>
              <a:rPr lang="en-US" b="1" i="1" smtClean="0"/>
              <a:t>not</a:t>
            </a:r>
            <a:r>
              <a:rPr lang="en-US" smtClean="0"/>
              <a:t> do to direct physiological effects of substance(i.e.,medication, electroconvulsive therapy, a drug of abuse) or a general medical condition.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a:lstStyle/>
          <a:p>
            <a:pPr eaLnBrk="1" hangingPunct="1"/>
            <a:r>
              <a:rPr lang="en-US" smtClean="0"/>
              <a:t>DSM-IV-TR Mood Disorders</a:t>
            </a:r>
          </a:p>
        </p:txBody>
      </p:sp>
      <p:sp>
        <p:nvSpPr>
          <p:cNvPr id="188418" name="Rectangle 3"/>
          <p:cNvSpPr>
            <a:spLocks noGrp="1" noChangeArrowheads="1"/>
          </p:cNvSpPr>
          <p:nvPr>
            <p:ph type="body" idx="1"/>
          </p:nvPr>
        </p:nvSpPr>
        <p:spPr>
          <a:xfrm>
            <a:off x="457200" y="2133600"/>
            <a:ext cx="8229600" cy="4343400"/>
          </a:xfrm>
        </p:spPr>
        <p:txBody>
          <a:bodyPr/>
          <a:lstStyle/>
          <a:p>
            <a:pPr eaLnBrk="1" hangingPunct="1">
              <a:buFontTx/>
              <a:buNone/>
            </a:pPr>
            <a:r>
              <a:rPr lang="en-US" smtClean="0"/>
              <a:t>Mood disorder due to a general medical condition</a:t>
            </a:r>
          </a:p>
          <a:p>
            <a:pPr eaLnBrk="1" hangingPunct="1">
              <a:buFontTx/>
              <a:buNone/>
            </a:pPr>
            <a:endParaRPr lang="en-US" smtClean="0"/>
          </a:p>
          <a:p>
            <a:pPr eaLnBrk="1" hangingPunct="1">
              <a:buFontTx/>
              <a:buNone/>
            </a:pPr>
            <a:r>
              <a:rPr lang="en-US" smtClean="0"/>
              <a:t>Substance-induced mood disorder</a:t>
            </a:r>
          </a:p>
          <a:p>
            <a:pPr eaLnBrk="1" hangingPunct="1">
              <a:buFontTx/>
              <a:buNone/>
            </a:pPr>
            <a:endParaRPr lang="en-US" smtClean="0"/>
          </a:p>
          <a:p>
            <a:pPr eaLnBrk="1" hangingPunct="1">
              <a:buFontTx/>
              <a:buNone/>
            </a:pPr>
            <a:r>
              <a:rPr lang="en-US" smtClean="0"/>
              <a:t>Mood disorder not otherwise specified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57200" y="704850"/>
            <a:ext cx="8229600" cy="742950"/>
          </a:xfrm>
        </p:spPr>
        <p:txBody>
          <a:bodyPr/>
          <a:lstStyle/>
          <a:p>
            <a:pPr eaLnBrk="1" hangingPunct="1"/>
            <a:r>
              <a:rPr lang="en-US" smtClean="0"/>
              <a:t>DSM-IV-TR Mood Disorders</a:t>
            </a:r>
          </a:p>
        </p:txBody>
      </p:sp>
      <p:sp>
        <p:nvSpPr>
          <p:cNvPr id="190466" name="Rectangle 3"/>
          <p:cNvSpPr>
            <a:spLocks noGrp="1" noChangeArrowheads="1"/>
          </p:cNvSpPr>
          <p:nvPr>
            <p:ph idx="1"/>
          </p:nvPr>
        </p:nvSpPr>
        <p:spPr>
          <a:xfrm>
            <a:off x="457200" y="1524000"/>
            <a:ext cx="8229600" cy="4800600"/>
          </a:xfrm>
        </p:spPr>
        <p:txBody>
          <a:bodyPr/>
          <a:lstStyle/>
          <a:p>
            <a:pPr eaLnBrk="1" hangingPunct="1">
              <a:lnSpc>
                <a:spcPct val="90000"/>
              </a:lnSpc>
              <a:buFontTx/>
              <a:buNone/>
            </a:pPr>
            <a:r>
              <a:rPr lang="en-US" b="1" i="1" smtClean="0"/>
              <a:t>Depressive Disorders( unipolar depression)</a:t>
            </a:r>
          </a:p>
          <a:p>
            <a:pPr eaLnBrk="1" hangingPunct="1">
              <a:lnSpc>
                <a:spcPct val="90000"/>
              </a:lnSpc>
              <a:buFontTx/>
              <a:buNone/>
            </a:pPr>
            <a:r>
              <a:rPr lang="en-US" smtClean="0"/>
              <a:t>	</a:t>
            </a:r>
            <a:r>
              <a:rPr lang="en-US" b="1" smtClean="0"/>
              <a:t>Major Depressive Disorder</a:t>
            </a:r>
          </a:p>
          <a:p>
            <a:pPr eaLnBrk="1" hangingPunct="1">
              <a:lnSpc>
                <a:spcPct val="90000"/>
              </a:lnSpc>
              <a:buFontTx/>
              <a:buNone/>
            </a:pPr>
            <a:r>
              <a:rPr lang="en-US" smtClean="0"/>
              <a:t>		Single, Recurrent</a:t>
            </a:r>
          </a:p>
          <a:p>
            <a:pPr eaLnBrk="1" hangingPunct="1">
              <a:lnSpc>
                <a:spcPct val="90000"/>
              </a:lnSpc>
              <a:buFontTx/>
              <a:buNone/>
            </a:pPr>
            <a:r>
              <a:rPr lang="en-US" smtClean="0"/>
              <a:t>		Melancholic, psychotic, atypical, seasonal</a:t>
            </a:r>
          </a:p>
          <a:p>
            <a:pPr eaLnBrk="1" hangingPunct="1">
              <a:lnSpc>
                <a:spcPct val="90000"/>
              </a:lnSpc>
              <a:buFontTx/>
              <a:buNone/>
            </a:pPr>
            <a:r>
              <a:rPr lang="en-US" smtClean="0"/>
              <a:t> -the primary characterization of this disorder is one or more </a:t>
            </a:r>
            <a:r>
              <a:rPr lang="en-US" b="1" smtClean="0"/>
              <a:t>major depressive episode</a:t>
            </a:r>
            <a:r>
              <a:rPr lang="en-US" smtClean="0"/>
              <a:t>.</a:t>
            </a:r>
          </a:p>
          <a:p>
            <a:pPr eaLnBrk="1" hangingPunct="1">
              <a:lnSpc>
                <a:spcPct val="90000"/>
              </a:lnSpc>
              <a:buFontTx/>
              <a:buNone/>
            </a:pPr>
            <a:r>
              <a:rPr lang="en-US" smtClean="0"/>
              <a:t>	</a:t>
            </a:r>
            <a:r>
              <a:rPr lang="en-US" b="1" smtClean="0"/>
              <a:t>Dysthymic Disorder</a:t>
            </a:r>
          </a:p>
          <a:p>
            <a:pPr eaLnBrk="1" hangingPunct="1">
              <a:lnSpc>
                <a:spcPct val="90000"/>
              </a:lnSpc>
              <a:buFontTx/>
              <a:buNone/>
            </a:pPr>
            <a:r>
              <a:rPr lang="en-US" b="1" smtClean="0"/>
              <a:t>		</a:t>
            </a:r>
            <a:r>
              <a:rPr lang="en-US" smtClean="0"/>
              <a:t>Early, Late Onset</a:t>
            </a:r>
          </a:p>
          <a:p>
            <a:pPr eaLnBrk="1" hangingPunct="1">
              <a:lnSpc>
                <a:spcPct val="90000"/>
              </a:lnSpc>
              <a:buFontTx/>
              <a:buNone/>
            </a:pPr>
            <a:endParaRPr lang="en-US" smtClean="0"/>
          </a:p>
          <a:p>
            <a:pPr eaLnBrk="1" hangingPunct="1">
              <a:lnSpc>
                <a:spcPct val="90000"/>
              </a:lnSpc>
              <a:buFontTx/>
              <a:buNone/>
            </a:pPr>
            <a:r>
              <a:rPr lang="en-US" smtClean="0"/>
              <a:t>	</a:t>
            </a:r>
            <a:r>
              <a:rPr lang="en-US" b="1" smtClean="0"/>
              <a:t>Depression not otherwise specified</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autonomic2pic"/>
          <p:cNvPicPr>
            <a:picLocks noChangeAspect="1" noChangeArrowheads="1"/>
          </p:cNvPicPr>
          <p:nvPr/>
        </p:nvPicPr>
        <p:blipFill>
          <a:blip r:embed="rId3" cstate="print"/>
          <a:srcRect/>
          <a:stretch>
            <a:fillRect/>
          </a:stretch>
        </p:blipFill>
        <p:spPr bwMode="auto">
          <a:xfrm>
            <a:off x="838200" y="144463"/>
            <a:ext cx="7543800" cy="663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pPr eaLnBrk="1" hangingPunct="1"/>
            <a:r>
              <a:rPr lang="en-US" smtClean="0"/>
              <a:t>DSM-IV-TR Mood Disorders</a:t>
            </a:r>
          </a:p>
        </p:txBody>
      </p:sp>
      <p:sp>
        <p:nvSpPr>
          <p:cNvPr id="192514" name="Rectangle 3"/>
          <p:cNvSpPr>
            <a:spLocks noGrp="1" noChangeArrowheads="1"/>
          </p:cNvSpPr>
          <p:nvPr>
            <p:ph idx="1"/>
          </p:nvPr>
        </p:nvSpPr>
        <p:spPr>
          <a:xfrm>
            <a:off x="457200" y="2133600"/>
            <a:ext cx="8229600" cy="4876800"/>
          </a:xfrm>
        </p:spPr>
        <p:txBody>
          <a:bodyPr/>
          <a:lstStyle/>
          <a:p>
            <a:pPr eaLnBrk="1" hangingPunct="1">
              <a:buFontTx/>
              <a:buNone/>
            </a:pPr>
            <a:r>
              <a:rPr lang="en-US" b="1" i="1" smtClean="0"/>
              <a:t>Bipolar Disorders</a:t>
            </a:r>
          </a:p>
          <a:p>
            <a:pPr eaLnBrk="1" hangingPunct="1">
              <a:buFontTx/>
              <a:buNone/>
            </a:pPr>
            <a:r>
              <a:rPr lang="en-US" b="1" i="1" smtClean="0"/>
              <a:t>	</a:t>
            </a:r>
            <a:r>
              <a:rPr lang="en-US" b="1" smtClean="0"/>
              <a:t>Bipolar I</a:t>
            </a:r>
          </a:p>
          <a:p>
            <a:pPr eaLnBrk="1" hangingPunct="1">
              <a:buFontTx/>
              <a:buNone/>
            </a:pPr>
            <a:r>
              <a:rPr lang="en-US" b="1" smtClean="0"/>
              <a:t>		</a:t>
            </a:r>
            <a:r>
              <a:rPr lang="en-US" smtClean="0"/>
              <a:t>Manic, mixed, depressed</a:t>
            </a:r>
          </a:p>
          <a:p>
            <a:pPr eaLnBrk="1" hangingPunct="1">
              <a:buFontTx/>
              <a:buNone/>
            </a:pPr>
            <a:r>
              <a:rPr lang="en-US" b="1" i="1" smtClean="0"/>
              <a:t>	</a:t>
            </a:r>
            <a:r>
              <a:rPr lang="en-US" b="1" smtClean="0"/>
              <a:t>Bipolar II</a:t>
            </a:r>
          </a:p>
          <a:p>
            <a:pPr eaLnBrk="1" hangingPunct="1">
              <a:buFontTx/>
              <a:buNone/>
            </a:pPr>
            <a:r>
              <a:rPr lang="en-US" b="1" smtClean="0"/>
              <a:t>		</a:t>
            </a:r>
            <a:r>
              <a:rPr lang="en-US" smtClean="0"/>
              <a:t>Hypomanic, depressed</a:t>
            </a:r>
          </a:p>
          <a:p>
            <a:pPr eaLnBrk="1" hangingPunct="1">
              <a:buFontTx/>
              <a:buNone/>
            </a:pPr>
            <a:r>
              <a:rPr lang="en-US" smtClean="0"/>
              <a:t>	</a:t>
            </a:r>
            <a:r>
              <a:rPr lang="en-US" b="1" smtClean="0"/>
              <a:t>Cyclothymic disorder</a:t>
            </a:r>
          </a:p>
          <a:p>
            <a:pPr eaLnBrk="1" hangingPunct="1">
              <a:buFontTx/>
              <a:buNone/>
            </a:pPr>
            <a:r>
              <a:rPr lang="en-US" b="1" smtClean="0"/>
              <a:t>	</a:t>
            </a:r>
          </a:p>
          <a:p>
            <a:pPr eaLnBrk="1" hangingPunct="1">
              <a:buFontTx/>
              <a:buNone/>
            </a:pPr>
            <a:r>
              <a:rPr lang="en-US" b="1" smtClean="0"/>
              <a:t>	Bipolar disorders not otherwise specified</a:t>
            </a:r>
            <a:r>
              <a:rPr lang="en-US" b="1" i="1" smtClean="0">
                <a:solidFill>
                  <a:schemeClr val="bg1"/>
                </a:solidFill>
              </a:rPr>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p:txBody>
          <a:bodyPr/>
          <a:lstStyle/>
          <a:p>
            <a:pPr eaLnBrk="1" hangingPunct="1"/>
            <a:r>
              <a:rPr lang="en-US" smtClean="0"/>
              <a:t>DSM-IV-TR Mood Disorders</a:t>
            </a:r>
          </a:p>
        </p:txBody>
      </p:sp>
      <p:sp>
        <p:nvSpPr>
          <p:cNvPr id="196610" name="Rectangle 3"/>
          <p:cNvSpPr>
            <a:spLocks noGrp="1" noChangeArrowheads="1"/>
          </p:cNvSpPr>
          <p:nvPr>
            <p:ph idx="1"/>
          </p:nvPr>
        </p:nvSpPr>
        <p:spPr>
          <a:xfrm>
            <a:off x="457200" y="1600200"/>
            <a:ext cx="8229600" cy="4876800"/>
          </a:xfrm>
        </p:spPr>
        <p:txBody>
          <a:bodyPr/>
          <a:lstStyle/>
          <a:p>
            <a:pPr eaLnBrk="1" hangingPunct="1">
              <a:buFontTx/>
              <a:buNone/>
            </a:pPr>
            <a:r>
              <a:rPr lang="en-US" smtClean="0"/>
              <a:t>Mood disorder due to a general medical condition</a:t>
            </a:r>
          </a:p>
          <a:p>
            <a:pPr eaLnBrk="1" hangingPunct="1">
              <a:buFontTx/>
              <a:buNone/>
            </a:pPr>
            <a:endParaRPr lang="en-US" smtClean="0"/>
          </a:p>
          <a:p>
            <a:pPr eaLnBrk="1" hangingPunct="1">
              <a:buFontTx/>
              <a:buNone/>
            </a:pPr>
            <a:r>
              <a:rPr lang="en-US" smtClean="0"/>
              <a:t>Substance-induced mood disorder</a:t>
            </a:r>
          </a:p>
          <a:p>
            <a:pPr eaLnBrk="1" hangingPunct="1">
              <a:buFontTx/>
              <a:buNone/>
            </a:pPr>
            <a:endParaRPr lang="en-US" smtClean="0"/>
          </a:p>
          <a:p>
            <a:pPr eaLnBrk="1" hangingPunct="1">
              <a:buFontTx/>
              <a:buNone/>
            </a:pPr>
            <a:r>
              <a:rPr lang="en-US" smtClean="0"/>
              <a:t>Mood disorder not otherwise specified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04850"/>
            <a:ext cx="8229600" cy="666750"/>
          </a:xfrm>
        </p:spPr>
        <p:txBody>
          <a:bodyPr>
            <a:normAutofit fontScale="90000"/>
          </a:bodyPr>
          <a:lstStyle/>
          <a:p>
            <a:pPr eaLnBrk="1" fontAlgn="auto" hangingPunct="1">
              <a:spcAft>
                <a:spcPts val="0"/>
              </a:spcAft>
              <a:defRPr/>
            </a:pPr>
            <a:r>
              <a:rPr lang="en-US" sz="4000" dirty="0" smtClean="0"/>
              <a:t>Criteria for Major Depressive </a:t>
            </a:r>
            <a:r>
              <a:rPr lang="en-US" sz="4000" dirty="0" err="1" smtClean="0"/>
              <a:t>Episode,Con’t</a:t>
            </a:r>
            <a:endParaRPr lang="en-US" sz="4000" dirty="0" smtClean="0"/>
          </a:p>
        </p:txBody>
      </p:sp>
      <p:sp>
        <p:nvSpPr>
          <p:cNvPr id="198658" name="Rectangle 3"/>
          <p:cNvSpPr>
            <a:spLocks noGrp="1" noChangeArrowheads="1"/>
          </p:cNvSpPr>
          <p:nvPr>
            <p:ph idx="1"/>
          </p:nvPr>
        </p:nvSpPr>
        <p:spPr/>
        <p:txBody>
          <a:bodyPr/>
          <a:lstStyle/>
          <a:p>
            <a:pPr eaLnBrk="1" hangingPunct="1">
              <a:lnSpc>
                <a:spcPct val="90000"/>
              </a:lnSpc>
              <a:buFontTx/>
              <a:buNone/>
            </a:pPr>
            <a:r>
              <a:rPr lang="en-US" sz="2800" smtClean="0"/>
              <a:t>Depressed mood</a:t>
            </a:r>
          </a:p>
          <a:p>
            <a:pPr eaLnBrk="1" hangingPunct="1">
              <a:lnSpc>
                <a:spcPct val="90000"/>
              </a:lnSpc>
              <a:buFontTx/>
              <a:buNone/>
            </a:pPr>
            <a:r>
              <a:rPr lang="en-US" sz="2800" smtClean="0"/>
              <a:t>Diminished interest</a:t>
            </a:r>
          </a:p>
          <a:p>
            <a:pPr eaLnBrk="1" hangingPunct="1">
              <a:lnSpc>
                <a:spcPct val="90000"/>
              </a:lnSpc>
              <a:buFontTx/>
              <a:buNone/>
            </a:pPr>
            <a:r>
              <a:rPr lang="en-US" sz="2800" smtClean="0"/>
              <a:t>Significant weight loss</a:t>
            </a:r>
          </a:p>
          <a:p>
            <a:pPr eaLnBrk="1" hangingPunct="1">
              <a:lnSpc>
                <a:spcPct val="90000"/>
              </a:lnSpc>
              <a:buFontTx/>
              <a:buNone/>
            </a:pPr>
            <a:r>
              <a:rPr lang="en-US" sz="2800" smtClean="0"/>
              <a:t>Insomnia or hypersomnia</a:t>
            </a:r>
          </a:p>
          <a:p>
            <a:pPr eaLnBrk="1" hangingPunct="1">
              <a:lnSpc>
                <a:spcPct val="90000"/>
              </a:lnSpc>
              <a:buFontTx/>
              <a:buNone/>
            </a:pPr>
            <a:r>
              <a:rPr lang="en-US" sz="2800" smtClean="0"/>
              <a:t>Psychomotor agitation or retardation</a:t>
            </a:r>
          </a:p>
          <a:p>
            <a:pPr eaLnBrk="1" hangingPunct="1">
              <a:lnSpc>
                <a:spcPct val="90000"/>
              </a:lnSpc>
              <a:buFontTx/>
              <a:buNone/>
            </a:pPr>
            <a:r>
              <a:rPr lang="en-US" sz="2800" smtClean="0"/>
              <a:t>Fatigue or loss of energy</a:t>
            </a:r>
          </a:p>
          <a:p>
            <a:pPr eaLnBrk="1" hangingPunct="1">
              <a:lnSpc>
                <a:spcPct val="90000"/>
              </a:lnSpc>
              <a:buFontTx/>
              <a:buNone/>
            </a:pPr>
            <a:r>
              <a:rPr lang="en-US" sz="2800" smtClean="0"/>
              <a:t>Feelings of worthlessness or guilt</a:t>
            </a:r>
          </a:p>
          <a:p>
            <a:pPr eaLnBrk="1" hangingPunct="1">
              <a:lnSpc>
                <a:spcPct val="90000"/>
              </a:lnSpc>
              <a:buFontTx/>
              <a:buNone/>
            </a:pPr>
            <a:r>
              <a:rPr lang="en-US" sz="2800" smtClean="0"/>
              <a:t>Diminished ability to concentrate or indecisiveness</a:t>
            </a:r>
          </a:p>
          <a:p>
            <a:pPr eaLnBrk="1" hangingPunct="1">
              <a:lnSpc>
                <a:spcPct val="90000"/>
              </a:lnSpc>
              <a:buFontTx/>
              <a:buNone/>
            </a:pPr>
            <a:r>
              <a:rPr lang="en-US" sz="2800" smtClean="0"/>
              <a:t>Recurrent thoughts of death</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p:txBody>
          <a:bodyPr/>
          <a:lstStyle/>
          <a:p>
            <a:pPr eaLnBrk="1" hangingPunct="1"/>
            <a:r>
              <a:rPr lang="en-US" smtClean="0"/>
              <a:t>Criteria for Dysthymic Disorder</a:t>
            </a:r>
          </a:p>
        </p:txBody>
      </p:sp>
      <p:sp>
        <p:nvSpPr>
          <p:cNvPr id="200706" name="Rectangle 3"/>
          <p:cNvSpPr>
            <a:spLocks noGrp="1" noChangeArrowheads="1"/>
          </p:cNvSpPr>
          <p:nvPr>
            <p:ph idx="1"/>
          </p:nvPr>
        </p:nvSpPr>
        <p:spPr/>
        <p:txBody>
          <a:bodyPr/>
          <a:lstStyle/>
          <a:p>
            <a:pPr eaLnBrk="1" hangingPunct="1">
              <a:buFontTx/>
              <a:buNone/>
            </a:pPr>
            <a:r>
              <a:rPr lang="en-US" smtClean="0">
                <a:solidFill>
                  <a:schemeClr val="bg1"/>
                </a:solidFill>
              </a:rPr>
              <a:t>	</a:t>
            </a:r>
            <a:r>
              <a:rPr lang="en-US" smtClean="0"/>
              <a:t>Depressed most of the day</a:t>
            </a:r>
          </a:p>
          <a:p>
            <a:pPr eaLnBrk="1" hangingPunct="1">
              <a:buFontTx/>
              <a:buNone/>
            </a:pPr>
            <a:r>
              <a:rPr lang="en-US" smtClean="0"/>
              <a:t>	Consists of 2 or more of the following symptoms lasting for at least 2 years</a:t>
            </a:r>
          </a:p>
          <a:p>
            <a:pPr lvl="1" eaLnBrk="1" hangingPunct="1"/>
            <a:r>
              <a:rPr lang="en-US" smtClean="0"/>
              <a:t>Poor appetite</a:t>
            </a:r>
          </a:p>
          <a:p>
            <a:pPr lvl="1" eaLnBrk="1" hangingPunct="1"/>
            <a:r>
              <a:rPr lang="en-US" smtClean="0"/>
              <a:t>Insomnia or hypersomnia</a:t>
            </a:r>
          </a:p>
          <a:p>
            <a:pPr lvl="1" eaLnBrk="1" hangingPunct="1"/>
            <a:r>
              <a:rPr lang="en-US" smtClean="0"/>
              <a:t>Low energy or fatigue</a:t>
            </a:r>
          </a:p>
          <a:p>
            <a:pPr lvl="1" eaLnBrk="1" hangingPunct="1"/>
            <a:r>
              <a:rPr lang="en-US" smtClean="0"/>
              <a:t>Low self-esteem</a:t>
            </a:r>
          </a:p>
          <a:p>
            <a:pPr lvl="1" eaLnBrk="1" hangingPunct="1"/>
            <a:r>
              <a:rPr lang="en-US" smtClean="0"/>
              <a:t>Poor concentration or difficulty making decisions</a:t>
            </a:r>
          </a:p>
          <a:p>
            <a:pPr lvl="1" eaLnBrk="1" hangingPunct="1"/>
            <a:r>
              <a:rPr lang="en-US" smtClean="0"/>
              <a:t>Feelings of hopelessness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Criteria for Adjustment Disorder with Depressed Mood </a:t>
            </a:r>
          </a:p>
        </p:txBody>
      </p:sp>
      <p:sp>
        <p:nvSpPr>
          <p:cNvPr id="202754" name="Rectangle 3"/>
          <p:cNvSpPr>
            <a:spLocks noGrp="1" noChangeArrowheads="1"/>
          </p:cNvSpPr>
          <p:nvPr>
            <p:ph idx="1"/>
          </p:nvPr>
        </p:nvSpPr>
        <p:spPr>
          <a:xfrm>
            <a:off x="457200" y="1600200"/>
            <a:ext cx="8229600" cy="4953000"/>
          </a:xfrm>
        </p:spPr>
        <p:txBody>
          <a:bodyPr/>
          <a:lstStyle/>
          <a:p>
            <a:pPr eaLnBrk="1" hangingPunct="1">
              <a:lnSpc>
                <a:spcPct val="90000"/>
              </a:lnSpc>
              <a:buFontTx/>
              <a:buNone/>
            </a:pPr>
            <a:r>
              <a:rPr lang="en-US" smtClean="0">
                <a:solidFill>
                  <a:schemeClr val="bg1"/>
                </a:solidFill>
              </a:rPr>
              <a:t>Development of depressive symptoms in response to an </a:t>
            </a:r>
            <a:r>
              <a:rPr lang="en-US" smtClean="0"/>
              <a:t>identifiable stressor occurring within 3 months of the onset of the stressor;</a:t>
            </a:r>
          </a:p>
          <a:p>
            <a:pPr eaLnBrk="1" hangingPunct="1">
              <a:lnSpc>
                <a:spcPct val="90000"/>
              </a:lnSpc>
              <a:buFontTx/>
              <a:buNone/>
            </a:pPr>
            <a:r>
              <a:rPr lang="en-US" smtClean="0"/>
              <a:t>Characterized by either marked distress in excess to the stressor or significant impairment in social or occupational functioning;</a:t>
            </a:r>
          </a:p>
          <a:p>
            <a:pPr eaLnBrk="1" hangingPunct="1">
              <a:lnSpc>
                <a:spcPct val="90000"/>
              </a:lnSpc>
              <a:buFontTx/>
              <a:buNone/>
            </a:pPr>
            <a:r>
              <a:rPr lang="en-US" smtClean="0"/>
              <a:t>Does not last past 6 mos. of exposure to stressor.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pPr eaLnBrk="1" hangingPunct="1"/>
            <a:r>
              <a:rPr lang="en-US" dirty="0" smtClean="0"/>
              <a:t>Affective Continuum (emotional extremes)</a:t>
            </a:r>
          </a:p>
        </p:txBody>
      </p:sp>
      <p:pic>
        <p:nvPicPr>
          <p:cNvPr id="204802" name="Content Placeholder 3" descr="A double-sided arrow listing range of moods, from severe mania to severe depression"/>
          <p:cNvPicPr>
            <a:picLocks noGrp="1"/>
          </p:cNvPicPr>
          <p:nvPr>
            <p:ph idx="1"/>
          </p:nvPr>
        </p:nvPicPr>
        <p:blipFill>
          <a:blip r:embed="rId3" cstate="print"/>
          <a:srcRect/>
          <a:stretch>
            <a:fillRect/>
          </a:stretch>
        </p:blipFill>
        <p:spPr>
          <a:xfrm>
            <a:off x="1066800" y="2286000"/>
            <a:ext cx="6781800" cy="4038600"/>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1066800"/>
            <a:ext cx="8229600" cy="1143000"/>
          </a:xfrm>
        </p:spPr>
        <p:txBody>
          <a:bodyPr/>
          <a:lstStyle/>
          <a:p>
            <a:pPr eaLnBrk="1" hangingPunct="1"/>
            <a:r>
              <a:rPr lang="en-US" smtClean="0"/>
              <a:t>Criteria for Cyclothymic Disorder</a:t>
            </a:r>
          </a:p>
        </p:txBody>
      </p:sp>
      <p:sp>
        <p:nvSpPr>
          <p:cNvPr id="206850" name="Rectangle 3"/>
          <p:cNvSpPr>
            <a:spLocks noGrp="1" noChangeArrowheads="1"/>
          </p:cNvSpPr>
          <p:nvPr>
            <p:ph type="body" idx="1"/>
          </p:nvPr>
        </p:nvSpPr>
        <p:spPr>
          <a:xfrm>
            <a:off x="457200" y="2316163"/>
            <a:ext cx="8229600" cy="4389437"/>
          </a:xfrm>
        </p:spPr>
        <p:txBody>
          <a:bodyPr/>
          <a:lstStyle/>
          <a:p>
            <a:pPr eaLnBrk="1" hangingPunct="1">
              <a:buFontTx/>
              <a:buNone/>
            </a:pPr>
            <a:r>
              <a:rPr lang="en-US" smtClean="0"/>
              <a:t>Chronic fluctuating mood disturbance involving numerous periods of hypomanic symptoms and numerous periods of depressive symptoms for at least 2 years;</a:t>
            </a:r>
          </a:p>
          <a:p>
            <a:pPr eaLnBrk="1" hangingPunct="1">
              <a:buFontTx/>
              <a:buNone/>
            </a:pPr>
            <a:r>
              <a:rPr lang="en-US" smtClean="0"/>
              <a:t>During the 2 yr. Period, any symptom free intervals last no longer than 2 months;</a:t>
            </a:r>
          </a:p>
          <a:p>
            <a:pPr eaLnBrk="1" hangingPunct="1">
              <a:buFontTx/>
              <a:buNone/>
            </a:pPr>
            <a:r>
              <a:rPr lang="en-US" smtClean="0"/>
              <a:t>No major depressive disorder or manic episode has been present.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p:txBody>
          <a:bodyPr/>
          <a:lstStyle/>
          <a:p>
            <a:pPr eaLnBrk="1" hangingPunct="1"/>
            <a:r>
              <a:rPr lang="en-US" smtClean="0"/>
              <a:t>Criteria for Bipolar Disorder</a:t>
            </a:r>
          </a:p>
        </p:txBody>
      </p:sp>
      <p:sp>
        <p:nvSpPr>
          <p:cNvPr id="208898" name="Rectangle 3"/>
          <p:cNvSpPr>
            <a:spLocks noGrp="1" noChangeArrowheads="1"/>
          </p:cNvSpPr>
          <p:nvPr>
            <p:ph idx="1"/>
          </p:nvPr>
        </p:nvSpPr>
        <p:spPr/>
        <p:txBody>
          <a:bodyPr/>
          <a:lstStyle/>
          <a:p>
            <a:pPr eaLnBrk="1" hangingPunct="1">
              <a:buFontTx/>
              <a:buNone/>
            </a:pPr>
            <a:r>
              <a:rPr lang="en-US" b="1" i="1" dirty="0" smtClean="0"/>
              <a:t>Bipolar I</a:t>
            </a:r>
          </a:p>
          <a:p>
            <a:pPr eaLnBrk="1" hangingPunct="1">
              <a:buFontTx/>
              <a:buNone/>
            </a:pPr>
            <a:r>
              <a:rPr lang="en-US" b="1" i="1" dirty="0" smtClean="0"/>
              <a:t>	</a:t>
            </a:r>
            <a:r>
              <a:rPr lang="en-US" dirty="0" smtClean="0"/>
              <a:t>The occurrence of 1 or more manic episodes or mixed episodes</a:t>
            </a:r>
          </a:p>
          <a:p>
            <a:pPr eaLnBrk="1" hangingPunct="1">
              <a:buFontTx/>
              <a:buNone/>
            </a:pPr>
            <a:r>
              <a:rPr lang="en-US" b="1" i="1" dirty="0" smtClean="0"/>
              <a:t>Bipolar II</a:t>
            </a:r>
          </a:p>
          <a:p>
            <a:pPr eaLnBrk="1" hangingPunct="1">
              <a:buFontTx/>
              <a:buNone/>
            </a:pPr>
            <a:r>
              <a:rPr lang="en-US" b="1" i="1" dirty="0" smtClean="0"/>
              <a:t>	</a:t>
            </a:r>
            <a:r>
              <a:rPr lang="en-US" dirty="0" smtClean="0"/>
              <a:t>The occurrence of 1 or more major depressive episodes accompanied by 1 </a:t>
            </a:r>
            <a:r>
              <a:rPr lang="en-US" dirty="0" err="1" smtClean="0"/>
              <a:t>hypomanic</a:t>
            </a:r>
            <a:r>
              <a:rPr lang="en-US" dirty="0" smtClean="0"/>
              <a:t> episode</a:t>
            </a:r>
          </a:p>
          <a:p>
            <a:pPr eaLnBrk="1" hangingPunct="1">
              <a:buFontTx/>
              <a:buNone/>
            </a:pPr>
            <a:r>
              <a:rPr lang="en-US" b="1" i="1" dirty="0" smtClean="0"/>
              <a:t>	</a:t>
            </a:r>
            <a:r>
              <a:rPr lang="en-US" b="1" i="1" u="sng" dirty="0" smtClean="0"/>
              <a:t>http://www.youtube.com/watch?v=2OfNPiZz3Lw&amp;feature=player_embedded</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limbic"/>
          <p:cNvPicPr>
            <a:picLocks noChangeAspect="1" noChangeArrowheads="1"/>
          </p:cNvPicPr>
          <p:nvPr/>
        </p:nvPicPr>
        <p:blipFill>
          <a:blip r:embed="rId3" cstate="print"/>
          <a:srcRect/>
          <a:stretch>
            <a:fillRect/>
          </a:stretch>
        </p:blipFill>
        <p:spPr bwMode="auto">
          <a:xfrm>
            <a:off x="228600" y="1020763"/>
            <a:ext cx="8686800" cy="466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Biology of Emotions</a:t>
            </a:r>
          </a:p>
        </p:txBody>
      </p:sp>
      <p:sp>
        <p:nvSpPr>
          <p:cNvPr id="23554"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Sadness</a:t>
            </a:r>
          </a:p>
          <a:p>
            <a:pPr eaLnBrk="1" hangingPunct="1"/>
            <a:r>
              <a:rPr lang="en-US" dirty="0" smtClean="0">
                <a:solidFill>
                  <a:schemeClr val="bg1"/>
                </a:solidFill>
              </a:rPr>
              <a:t> </a:t>
            </a:r>
            <a:r>
              <a:rPr lang="en-US" dirty="0" smtClean="0"/>
              <a:t>Right prefrontal and parietal cortex</a:t>
            </a:r>
          </a:p>
          <a:p>
            <a:pPr eaLnBrk="1" hangingPunct="1"/>
            <a:r>
              <a:rPr lang="en-US" dirty="0" smtClean="0">
                <a:solidFill>
                  <a:schemeClr val="bg1"/>
                </a:solidFill>
              </a:rPr>
              <a:t> </a:t>
            </a:r>
            <a:r>
              <a:rPr lang="en-US" dirty="0" err="1" smtClean="0"/>
              <a:t>Subgenual</a:t>
            </a:r>
            <a:r>
              <a:rPr lang="en-US" dirty="0" smtClean="0"/>
              <a:t> anterior </a:t>
            </a:r>
            <a:r>
              <a:rPr lang="en-US" dirty="0" err="1" smtClean="0"/>
              <a:t>cingulate</a:t>
            </a:r>
            <a:r>
              <a:rPr lang="en-US" dirty="0" smtClean="0"/>
              <a:t> BA 25</a:t>
            </a:r>
          </a:p>
          <a:p>
            <a:pPr eaLnBrk="1" hangingPunct="1"/>
            <a:r>
              <a:rPr lang="en-US" dirty="0" smtClean="0"/>
              <a:t> Left ventral lateral prefrontal cortex BA 47</a:t>
            </a:r>
          </a:p>
          <a:p>
            <a:pPr eaLnBrk="1" hangingPunct="1"/>
            <a:r>
              <a:rPr lang="en-US" dirty="0" err="1" smtClean="0"/>
              <a:t>Dorsolateral</a:t>
            </a:r>
            <a:r>
              <a:rPr lang="en-US" dirty="0" smtClean="0"/>
              <a:t> prefrontal cortex  </a:t>
            </a:r>
            <a:r>
              <a:rPr lang="en-US" dirty="0" smtClean="0">
                <a:solidFill>
                  <a:schemeClr val="bg1"/>
                </a:solidFill>
              </a:rPr>
              <a:t>BA 9/46 right hemisphere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Defense Mechanisms</a:t>
            </a:r>
          </a:p>
        </p:txBody>
      </p:sp>
      <p:sp>
        <p:nvSpPr>
          <p:cNvPr id="51202" name="Rectangle 3"/>
          <p:cNvSpPr>
            <a:spLocks noGrp="1" noChangeArrowheads="1"/>
          </p:cNvSpPr>
          <p:nvPr>
            <p:ph idx="1"/>
          </p:nvPr>
        </p:nvSpPr>
        <p:spPr/>
        <p:txBody>
          <a:bodyPr/>
          <a:lstStyle/>
          <a:p>
            <a:pPr marL="609600" indent="-609600" eaLnBrk="1" hangingPunct="1">
              <a:lnSpc>
                <a:spcPct val="90000"/>
              </a:lnSpc>
              <a:buFontTx/>
              <a:buAutoNum type="arabicPeriod"/>
            </a:pPr>
            <a:r>
              <a:rPr lang="en-US" dirty="0" smtClean="0"/>
              <a:t>Denial</a:t>
            </a:r>
          </a:p>
          <a:p>
            <a:pPr marL="609600" indent="-609600" eaLnBrk="1" hangingPunct="1">
              <a:lnSpc>
                <a:spcPct val="90000"/>
              </a:lnSpc>
              <a:buFontTx/>
              <a:buAutoNum type="arabicPeriod"/>
            </a:pPr>
            <a:r>
              <a:rPr lang="en-US" i="1" dirty="0" smtClean="0"/>
              <a:t>Repression</a:t>
            </a:r>
          </a:p>
          <a:p>
            <a:pPr marL="609600" indent="-609600" eaLnBrk="1" hangingPunct="1">
              <a:lnSpc>
                <a:spcPct val="90000"/>
              </a:lnSpc>
              <a:buFontTx/>
              <a:buAutoNum type="arabicPeriod"/>
            </a:pPr>
            <a:r>
              <a:rPr lang="en-US" i="1" dirty="0" smtClean="0"/>
              <a:t>Suppression</a:t>
            </a:r>
          </a:p>
          <a:p>
            <a:pPr marL="609600" indent="-609600" eaLnBrk="1" hangingPunct="1">
              <a:lnSpc>
                <a:spcPct val="90000"/>
              </a:lnSpc>
              <a:buFontTx/>
              <a:buAutoNum type="arabicPeriod"/>
            </a:pPr>
            <a:r>
              <a:rPr lang="en-US" dirty="0" smtClean="0"/>
              <a:t>Displacement</a:t>
            </a:r>
          </a:p>
          <a:p>
            <a:pPr marL="609600" indent="-609600" eaLnBrk="1" hangingPunct="1">
              <a:lnSpc>
                <a:spcPct val="90000"/>
              </a:lnSpc>
              <a:buFontTx/>
              <a:buAutoNum type="arabicPeriod"/>
            </a:pPr>
            <a:r>
              <a:rPr lang="en-US" dirty="0" smtClean="0"/>
              <a:t>Sublimation</a:t>
            </a:r>
          </a:p>
          <a:p>
            <a:pPr marL="609600" indent="-609600" eaLnBrk="1" hangingPunct="1">
              <a:lnSpc>
                <a:spcPct val="90000"/>
              </a:lnSpc>
              <a:buFontTx/>
              <a:buAutoNum type="arabicPeriod"/>
            </a:pPr>
            <a:r>
              <a:rPr lang="en-US" dirty="0" smtClean="0"/>
              <a:t>Projection</a:t>
            </a:r>
          </a:p>
          <a:p>
            <a:pPr marL="609600" indent="-609600" eaLnBrk="1" hangingPunct="1">
              <a:lnSpc>
                <a:spcPct val="90000"/>
              </a:lnSpc>
              <a:buFontTx/>
              <a:buAutoNum type="arabicPeriod"/>
            </a:pPr>
            <a:r>
              <a:rPr lang="en-US" dirty="0" smtClean="0"/>
              <a:t>Intellectualization</a:t>
            </a:r>
          </a:p>
          <a:p>
            <a:pPr marL="609600" indent="-609600" eaLnBrk="1" hangingPunct="1">
              <a:lnSpc>
                <a:spcPct val="90000"/>
              </a:lnSpc>
              <a:buFontTx/>
              <a:buAutoNum type="arabicPeriod"/>
            </a:pPr>
            <a:r>
              <a:rPr lang="en-US" dirty="0" smtClean="0"/>
              <a:t>Rationalization</a:t>
            </a:r>
          </a:p>
          <a:p>
            <a:pPr marL="609600" indent="-609600" eaLnBrk="1" hangingPunct="1">
              <a:lnSpc>
                <a:spcPct val="90000"/>
              </a:lnSpc>
              <a:buFontTx/>
              <a:buAutoNum type="arabicPeriod"/>
            </a:pPr>
            <a:r>
              <a:rPr lang="en-US" dirty="0" smtClean="0"/>
              <a:t>Regression</a:t>
            </a:r>
          </a:p>
          <a:p>
            <a:pPr marL="609600" indent="-609600" eaLnBrk="1" hangingPunct="1">
              <a:lnSpc>
                <a:spcPct val="90000"/>
              </a:lnSpc>
              <a:buFontTx/>
              <a:buAutoNum type="arabicPeriod"/>
            </a:pPr>
            <a:r>
              <a:rPr lang="en-US" dirty="0" smtClean="0"/>
              <a:t>Reaction-formation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Biology of Fear/Anxiety</a:t>
            </a:r>
          </a:p>
        </p:txBody>
      </p:sp>
      <p:sp>
        <p:nvSpPr>
          <p:cNvPr id="24578" name="Rectangle 3"/>
          <p:cNvSpPr>
            <a:spLocks noGrp="1" noChangeArrowheads="1"/>
          </p:cNvSpPr>
          <p:nvPr>
            <p:ph type="body" idx="1"/>
          </p:nvPr>
        </p:nvSpPr>
        <p:spPr/>
        <p:txBody>
          <a:bodyPr/>
          <a:lstStyle/>
          <a:p>
            <a:pPr lvl="1" eaLnBrk="1" hangingPunct="1">
              <a:buFontTx/>
              <a:buNone/>
            </a:pPr>
            <a:r>
              <a:rPr lang="en-US" sz="3200" dirty="0" err="1" smtClean="0">
                <a:solidFill>
                  <a:schemeClr val="bg1"/>
                </a:solidFill>
              </a:rPr>
              <a:t>Amygdala</a:t>
            </a:r>
            <a:r>
              <a:rPr lang="en-US" sz="3200" dirty="0" smtClean="0">
                <a:solidFill>
                  <a:schemeClr val="bg1"/>
                </a:solidFill>
              </a:rPr>
              <a:t>   </a:t>
            </a:r>
          </a:p>
          <a:p>
            <a:pPr eaLnBrk="1" hangingPunct="1">
              <a:buFontTx/>
              <a:buNone/>
            </a:pPr>
            <a:r>
              <a:rPr lang="en-US" dirty="0" smtClean="0"/>
              <a:t>Locus </a:t>
            </a:r>
            <a:r>
              <a:rPr lang="en-US" dirty="0" err="1" smtClean="0"/>
              <a:t>Coeruleus</a:t>
            </a:r>
            <a:endParaRPr lang="en-US" dirty="0" smtClean="0"/>
          </a:p>
          <a:p>
            <a:pPr eaLnBrk="1" hangingPunct="1">
              <a:buFontTx/>
              <a:buNone/>
            </a:pPr>
            <a:r>
              <a:rPr lang="en-US" dirty="0" err="1" smtClean="0"/>
              <a:t>Neuropeptides</a:t>
            </a:r>
            <a:r>
              <a:rPr lang="en-US" dirty="0" smtClean="0"/>
              <a:t> CRH, Y, CCK, ACTH</a:t>
            </a:r>
          </a:p>
          <a:p>
            <a:pPr eaLnBrk="1" hangingPunct="1">
              <a:buFontTx/>
              <a:buNone/>
            </a:pPr>
            <a:r>
              <a:rPr lang="en-US" dirty="0" err="1" smtClean="0"/>
              <a:t>Dorsolateral</a:t>
            </a:r>
            <a:r>
              <a:rPr lang="en-US" dirty="0" smtClean="0"/>
              <a:t> prefrontal cortex</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Biology of Anger</a:t>
            </a:r>
          </a:p>
        </p:txBody>
      </p:sp>
      <p:sp>
        <p:nvSpPr>
          <p:cNvPr id="25602" name="Rectangle 3"/>
          <p:cNvSpPr>
            <a:spLocks noGrp="1" noChangeArrowheads="1"/>
          </p:cNvSpPr>
          <p:nvPr>
            <p:ph type="body" idx="1"/>
          </p:nvPr>
        </p:nvSpPr>
        <p:spPr/>
        <p:txBody>
          <a:bodyPr/>
          <a:lstStyle/>
          <a:p>
            <a:pPr eaLnBrk="1" hangingPunct="1">
              <a:buClr>
                <a:schemeClr val="bg1"/>
              </a:buClr>
            </a:pPr>
            <a:r>
              <a:rPr lang="en-US" dirty="0" err="1" smtClean="0">
                <a:solidFill>
                  <a:schemeClr val="bg1"/>
                </a:solidFill>
              </a:rPr>
              <a:t>Orbitofrontal</a:t>
            </a:r>
            <a:r>
              <a:rPr lang="en-US" dirty="0" smtClean="0">
                <a:solidFill>
                  <a:schemeClr val="bg1"/>
                </a:solidFill>
              </a:rPr>
              <a:t> cortex </a:t>
            </a:r>
          </a:p>
          <a:p>
            <a:pPr eaLnBrk="1" hangingPunct="1">
              <a:buClr>
                <a:schemeClr val="bg1"/>
              </a:buClr>
            </a:pPr>
            <a:r>
              <a:rPr lang="en-US" dirty="0" smtClean="0"/>
              <a:t>Ventral anterior </a:t>
            </a:r>
            <a:r>
              <a:rPr lang="en-US" dirty="0" err="1" smtClean="0"/>
              <a:t>cingulate</a:t>
            </a:r>
            <a:r>
              <a:rPr lang="en-US" dirty="0" smtClean="0"/>
              <a:t> cortex</a:t>
            </a:r>
          </a:p>
          <a:p>
            <a:pPr eaLnBrk="1" hangingPunct="1">
              <a:buClr>
                <a:schemeClr val="bg1"/>
              </a:buClr>
            </a:pPr>
            <a:r>
              <a:rPr lang="en-US" dirty="0" err="1" smtClean="0"/>
              <a:t>Neuropeptides</a:t>
            </a:r>
            <a:r>
              <a:rPr lang="en-US" dirty="0" smtClean="0"/>
              <a:t> Substance P</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Happiness/Reward </a:t>
            </a:r>
          </a:p>
        </p:txBody>
      </p:sp>
      <p:sp>
        <p:nvSpPr>
          <p:cNvPr id="26626" name="Rectangle 3"/>
          <p:cNvSpPr>
            <a:spLocks noGrp="1" noChangeArrowheads="1"/>
          </p:cNvSpPr>
          <p:nvPr>
            <p:ph type="body" idx="1"/>
          </p:nvPr>
        </p:nvSpPr>
        <p:spPr/>
        <p:txBody>
          <a:bodyPr/>
          <a:lstStyle/>
          <a:p>
            <a:pPr eaLnBrk="1" hangingPunct="1"/>
            <a:r>
              <a:rPr lang="en-US" dirty="0" smtClean="0"/>
              <a:t>Basal ganglia (ventral striate &amp; </a:t>
            </a:r>
            <a:r>
              <a:rPr lang="en-US" dirty="0" err="1" smtClean="0"/>
              <a:t>putamen</a:t>
            </a:r>
            <a:r>
              <a:rPr lang="en-US" dirty="0" smtClean="0"/>
              <a:t>)</a:t>
            </a:r>
          </a:p>
          <a:p>
            <a:pPr eaLnBrk="1" hangingPunct="1"/>
            <a:r>
              <a:rPr lang="en-US" dirty="0" smtClean="0"/>
              <a:t>Hypothalamus</a:t>
            </a:r>
          </a:p>
          <a:p>
            <a:pPr eaLnBrk="1" hangingPunct="1"/>
            <a:r>
              <a:rPr lang="en-US" dirty="0" smtClean="0"/>
              <a:t>Ventral </a:t>
            </a:r>
            <a:r>
              <a:rPr lang="en-US" dirty="0" err="1" smtClean="0"/>
              <a:t>tegmental</a:t>
            </a:r>
            <a:r>
              <a:rPr lang="en-US" dirty="0" smtClean="0"/>
              <a:t> area</a:t>
            </a:r>
          </a:p>
          <a:p>
            <a:pPr eaLnBrk="1" hangingPunct="1"/>
            <a:r>
              <a:rPr lang="en-US" dirty="0" err="1" smtClean="0"/>
              <a:t>Neuropeptides</a:t>
            </a:r>
            <a:r>
              <a:rPr lang="en-US" dirty="0" smtClean="0"/>
              <a:t>: </a:t>
            </a:r>
            <a:r>
              <a:rPr lang="en-US" dirty="0" err="1" smtClean="0"/>
              <a:t>neurotensin</a:t>
            </a:r>
            <a:r>
              <a:rPr lang="en-US" dirty="0" smtClean="0"/>
              <a:t>, glutamate, </a:t>
            </a:r>
            <a:r>
              <a:rPr lang="en-US" dirty="0" err="1" smtClean="0"/>
              <a:t>opiods</a:t>
            </a:r>
            <a:endParaRPr lang="en-US"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p:txBody>
          <a:bodyPr/>
          <a:lstStyle/>
          <a:p>
            <a:pPr eaLnBrk="1" hangingPunct="1"/>
            <a:r>
              <a:rPr lang="en-US" smtClean="0"/>
              <a:t>Medical Causes of Depression</a:t>
            </a:r>
          </a:p>
        </p:txBody>
      </p:sp>
      <p:sp>
        <p:nvSpPr>
          <p:cNvPr id="210946" name="Rectangle 3"/>
          <p:cNvSpPr>
            <a:spLocks noGrp="1" noChangeArrowheads="1"/>
          </p:cNvSpPr>
          <p:nvPr>
            <p:ph idx="1"/>
          </p:nvPr>
        </p:nvSpPr>
        <p:spPr/>
        <p:txBody>
          <a:bodyPr/>
          <a:lstStyle/>
          <a:p>
            <a:pPr eaLnBrk="1" hangingPunct="1"/>
            <a:r>
              <a:rPr lang="en-US" smtClean="0"/>
              <a:t>Autoimmune Disorders</a:t>
            </a:r>
          </a:p>
          <a:p>
            <a:pPr eaLnBrk="1" hangingPunct="1"/>
            <a:r>
              <a:rPr lang="en-US" smtClean="0"/>
              <a:t>Cerebrovascular disease</a:t>
            </a:r>
          </a:p>
          <a:p>
            <a:pPr eaLnBrk="1" hangingPunct="1"/>
            <a:r>
              <a:rPr lang="en-US" smtClean="0"/>
              <a:t>Endocrine disorders</a:t>
            </a:r>
          </a:p>
          <a:p>
            <a:pPr eaLnBrk="1" hangingPunct="1"/>
            <a:r>
              <a:rPr lang="en-US" smtClean="0"/>
              <a:t>Epilepsy</a:t>
            </a:r>
          </a:p>
          <a:p>
            <a:pPr eaLnBrk="1" hangingPunct="1"/>
            <a:r>
              <a:rPr lang="en-US" smtClean="0"/>
              <a:t>Infections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p:txBody>
          <a:bodyPr/>
          <a:lstStyle/>
          <a:p>
            <a:pPr eaLnBrk="1" hangingPunct="1"/>
            <a:r>
              <a:rPr lang="en-US" smtClean="0"/>
              <a:t>Medical Causes continued</a:t>
            </a:r>
          </a:p>
        </p:txBody>
      </p:sp>
      <p:sp>
        <p:nvSpPr>
          <p:cNvPr id="212994" name="Rectangle 3"/>
          <p:cNvSpPr>
            <a:spLocks noGrp="1" noChangeArrowheads="1"/>
          </p:cNvSpPr>
          <p:nvPr>
            <p:ph idx="1"/>
          </p:nvPr>
        </p:nvSpPr>
        <p:spPr/>
        <p:txBody>
          <a:bodyPr/>
          <a:lstStyle/>
          <a:p>
            <a:pPr eaLnBrk="1" hangingPunct="1"/>
            <a:r>
              <a:rPr lang="en-US" smtClean="0"/>
              <a:t>Metabolic Disorders</a:t>
            </a:r>
          </a:p>
          <a:p>
            <a:pPr eaLnBrk="1" hangingPunct="1"/>
            <a:r>
              <a:rPr lang="en-US" smtClean="0"/>
              <a:t>Neurologic Disorders</a:t>
            </a:r>
          </a:p>
          <a:p>
            <a:pPr eaLnBrk="1" hangingPunct="1"/>
            <a:r>
              <a:rPr lang="en-US" smtClean="0"/>
              <a:t>Sleep Apnea</a:t>
            </a:r>
          </a:p>
          <a:p>
            <a:pPr eaLnBrk="1" hangingPunct="1"/>
            <a:r>
              <a:rPr lang="en-US" smtClean="0"/>
              <a:t>Structural Brain disease</a:t>
            </a:r>
          </a:p>
          <a:p>
            <a:pPr eaLnBrk="1" hangingPunct="1"/>
            <a:r>
              <a:rPr lang="en-US" smtClean="0"/>
              <a:t>Malignancies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Substances causing Depressive Symptoms</a:t>
            </a:r>
          </a:p>
        </p:txBody>
      </p:sp>
      <p:sp>
        <p:nvSpPr>
          <p:cNvPr id="215042" name="Rectangle 3"/>
          <p:cNvSpPr>
            <a:spLocks noGrp="1" noChangeArrowheads="1"/>
          </p:cNvSpPr>
          <p:nvPr>
            <p:ph idx="1"/>
          </p:nvPr>
        </p:nvSpPr>
        <p:spPr/>
        <p:txBody>
          <a:bodyPr/>
          <a:lstStyle/>
          <a:p>
            <a:pPr eaLnBrk="1" hangingPunct="1"/>
            <a:r>
              <a:rPr lang="en-US" smtClean="0"/>
              <a:t>Alcohol</a:t>
            </a:r>
          </a:p>
          <a:p>
            <a:pPr eaLnBrk="1" hangingPunct="1"/>
            <a:r>
              <a:rPr lang="en-US" smtClean="0"/>
              <a:t>Anabolic steroids</a:t>
            </a:r>
          </a:p>
          <a:p>
            <a:pPr eaLnBrk="1" hangingPunct="1"/>
            <a:r>
              <a:rPr lang="en-US" smtClean="0"/>
              <a:t>Anticholinergic agents</a:t>
            </a:r>
          </a:p>
          <a:p>
            <a:pPr eaLnBrk="1" hangingPunct="1"/>
            <a:r>
              <a:rPr lang="en-US" smtClean="0"/>
              <a:t>Anticonvulsant agents</a:t>
            </a:r>
          </a:p>
          <a:p>
            <a:pPr eaLnBrk="1" hangingPunct="1"/>
            <a:r>
              <a:rPr lang="en-US" smtClean="0"/>
              <a:t>Barbiturates</a:t>
            </a:r>
          </a:p>
          <a:p>
            <a:pPr eaLnBrk="1" hangingPunct="1"/>
            <a:r>
              <a:rPr lang="en-US" smtClean="0"/>
              <a:t>Benzodiazepines</a:t>
            </a:r>
          </a:p>
          <a:p>
            <a:pPr eaLnBrk="1" hangingPunct="1"/>
            <a:endParaRPr 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457200" y="1066800"/>
            <a:ext cx="8229600" cy="762000"/>
          </a:xfrm>
        </p:spPr>
        <p:txBody>
          <a:bodyPr/>
          <a:lstStyle/>
          <a:p>
            <a:pPr algn="ctr" eaLnBrk="1" hangingPunct="1"/>
            <a:r>
              <a:rPr lang="en-US" sz="3200" smtClean="0"/>
              <a:t>Substances Causing Depression continued</a:t>
            </a:r>
          </a:p>
        </p:txBody>
      </p:sp>
      <p:sp>
        <p:nvSpPr>
          <p:cNvPr id="217090" name="Rectangle 3"/>
          <p:cNvSpPr>
            <a:spLocks noGrp="1" noChangeArrowheads="1"/>
          </p:cNvSpPr>
          <p:nvPr>
            <p:ph idx="1"/>
          </p:nvPr>
        </p:nvSpPr>
        <p:spPr>
          <a:xfrm>
            <a:off x="457200" y="2667000"/>
            <a:ext cx="8229600" cy="3657600"/>
          </a:xfrm>
        </p:spPr>
        <p:txBody>
          <a:bodyPr/>
          <a:lstStyle/>
          <a:p>
            <a:pPr eaLnBrk="1" hangingPunct="1"/>
            <a:r>
              <a:rPr lang="en-US" smtClean="0"/>
              <a:t>Cimetidine</a:t>
            </a:r>
          </a:p>
          <a:p>
            <a:pPr eaLnBrk="1" hangingPunct="1"/>
            <a:r>
              <a:rPr lang="en-US" smtClean="0"/>
              <a:t>Clonidine</a:t>
            </a:r>
          </a:p>
          <a:p>
            <a:pPr eaLnBrk="1" hangingPunct="1"/>
            <a:r>
              <a:rPr lang="en-US" smtClean="0"/>
              <a:t>Corticosteroids</a:t>
            </a:r>
          </a:p>
          <a:p>
            <a:pPr eaLnBrk="1" hangingPunct="1"/>
            <a:r>
              <a:rPr lang="en-US" smtClean="0"/>
              <a:t>Oral contraceptives</a:t>
            </a:r>
          </a:p>
          <a:p>
            <a:pPr eaLnBrk="1" hangingPunct="1"/>
            <a:r>
              <a:rPr lang="en-US" smtClean="0"/>
              <a:t>Sedatives</a:t>
            </a:r>
          </a:p>
          <a:p>
            <a:pPr eaLnBrk="1" hangingPunct="1"/>
            <a:r>
              <a:rPr lang="en-US" smtClean="0"/>
              <a:t>Thiazides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p:txBody>
          <a:bodyPr/>
          <a:lstStyle/>
          <a:p>
            <a:pPr eaLnBrk="1" hangingPunct="1"/>
            <a:r>
              <a:rPr lang="en-US" smtClean="0"/>
              <a:t>Screening Tools</a:t>
            </a:r>
          </a:p>
        </p:txBody>
      </p:sp>
      <p:sp>
        <p:nvSpPr>
          <p:cNvPr id="219138" name="Rectangle 3"/>
          <p:cNvSpPr>
            <a:spLocks noGrp="1" noChangeArrowheads="1"/>
          </p:cNvSpPr>
          <p:nvPr>
            <p:ph idx="1"/>
          </p:nvPr>
        </p:nvSpPr>
        <p:spPr/>
        <p:txBody>
          <a:bodyPr/>
          <a:lstStyle/>
          <a:p>
            <a:pPr eaLnBrk="1" hangingPunct="1"/>
            <a:r>
              <a:rPr lang="en-US" smtClean="0">
                <a:solidFill>
                  <a:schemeClr val="bg1"/>
                </a:solidFill>
              </a:rPr>
              <a:t>“</a:t>
            </a:r>
            <a:r>
              <a:rPr lang="en-US" smtClean="0"/>
              <a:t>Have you been feeling sad or depressed recently?”</a:t>
            </a:r>
          </a:p>
          <a:p>
            <a:pPr eaLnBrk="1" hangingPunct="1"/>
            <a:r>
              <a:rPr lang="en-US" smtClean="0"/>
              <a:t>Hamilton Depression Rating Scale</a:t>
            </a:r>
          </a:p>
          <a:p>
            <a:pPr eaLnBrk="1" hangingPunct="1"/>
            <a:r>
              <a:rPr lang="en-US" smtClean="0"/>
              <a:t>Beck Depression Inventory</a:t>
            </a:r>
          </a:p>
          <a:p>
            <a:pPr eaLnBrk="1" hangingPunct="1"/>
            <a:r>
              <a:rPr lang="en-US" smtClean="0"/>
              <a:t>Geriatric Depression Scale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p:txBody>
          <a:bodyPr/>
          <a:lstStyle/>
          <a:p>
            <a:pPr eaLnBrk="1" hangingPunct="1"/>
            <a:r>
              <a:rPr lang="en-US" smtClean="0"/>
              <a:t>Antidepressants</a:t>
            </a:r>
          </a:p>
        </p:txBody>
      </p:sp>
      <p:sp>
        <p:nvSpPr>
          <p:cNvPr id="221186" name="Rectangle 3"/>
          <p:cNvSpPr>
            <a:spLocks noGrp="1" noChangeArrowheads="1"/>
          </p:cNvSpPr>
          <p:nvPr>
            <p:ph idx="1"/>
          </p:nvPr>
        </p:nvSpPr>
        <p:spPr/>
        <p:txBody>
          <a:bodyPr/>
          <a:lstStyle/>
          <a:p>
            <a:pPr eaLnBrk="1" hangingPunct="1"/>
            <a:r>
              <a:rPr lang="en-US" smtClean="0"/>
              <a:t>Tricyclics- e.g. elavil, sinequan pamelor</a:t>
            </a:r>
          </a:p>
          <a:p>
            <a:pPr eaLnBrk="1" hangingPunct="1"/>
            <a:r>
              <a:rPr lang="en-US" smtClean="0"/>
              <a:t>SSRI’s –e.g. Prozac, Paxil, Zoloft</a:t>
            </a:r>
          </a:p>
          <a:p>
            <a:pPr eaLnBrk="1" hangingPunct="1"/>
            <a:r>
              <a:rPr lang="en-US" smtClean="0"/>
              <a:t>SNRI’s e.g. Effexor,Cymbalta</a:t>
            </a:r>
          </a:p>
          <a:p>
            <a:pPr eaLnBrk="1" hangingPunct="1"/>
            <a:r>
              <a:rPr lang="en-US" smtClean="0"/>
              <a:t>5HT2 + SRI e.g. Desyrel, Serzone</a:t>
            </a:r>
          </a:p>
          <a:p>
            <a:pPr eaLnBrk="1" hangingPunct="1"/>
            <a:r>
              <a:rPr lang="en-US" smtClean="0"/>
              <a:t>Others: Wellbutrin, Remeron</a:t>
            </a:r>
          </a:p>
          <a:p>
            <a:pPr eaLnBrk="1" hangingPunct="1"/>
            <a:r>
              <a:rPr lang="en-US" smtClean="0"/>
              <a:t>MAO Inhibitors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ChangeArrowheads="1"/>
          </p:cNvSpPr>
          <p:nvPr>
            <p:ph type="title"/>
          </p:nvPr>
        </p:nvSpPr>
        <p:spPr/>
        <p:txBody>
          <a:bodyPr/>
          <a:lstStyle/>
          <a:p>
            <a:pPr eaLnBrk="1" hangingPunct="1"/>
            <a:r>
              <a:rPr lang="en-US" smtClean="0"/>
              <a:t>Side Effects</a:t>
            </a:r>
          </a:p>
        </p:txBody>
      </p:sp>
      <p:sp>
        <p:nvSpPr>
          <p:cNvPr id="223234" name="Rectangle 3"/>
          <p:cNvSpPr>
            <a:spLocks noGrp="1" noChangeArrowheads="1"/>
          </p:cNvSpPr>
          <p:nvPr>
            <p:ph idx="1"/>
          </p:nvPr>
        </p:nvSpPr>
        <p:spPr/>
        <p:txBody>
          <a:bodyPr/>
          <a:lstStyle/>
          <a:p>
            <a:pPr eaLnBrk="1" hangingPunct="1"/>
            <a:r>
              <a:rPr lang="en-US" smtClean="0"/>
              <a:t>Anticholinergic-dry mouth,blurred vision, constipation</a:t>
            </a:r>
          </a:p>
          <a:p>
            <a:pPr eaLnBrk="1" hangingPunct="1"/>
            <a:r>
              <a:rPr lang="en-US" smtClean="0"/>
              <a:t>Sedation</a:t>
            </a:r>
          </a:p>
          <a:p>
            <a:pPr eaLnBrk="1" hangingPunct="1"/>
            <a:r>
              <a:rPr lang="en-US" smtClean="0"/>
              <a:t>Activation</a:t>
            </a:r>
          </a:p>
          <a:p>
            <a:pPr eaLnBrk="1" hangingPunct="1"/>
            <a:r>
              <a:rPr lang="en-US" smtClean="0"/>
              <a:t>Orthostatic hypotension</a:t>
            </a:r>
          </a:p>
          <a:p>
            <a:pPr eaLnBrk="1" hangingPunct="1"/>
            <a:r>
              <a:rPr lang="en-US" smtClean="0"/>
              <a:t>Sexual</a:t>
            </a:r>
          </a:p>
          <a:p>
            <a:pPr eaLnBrk="1" hangingPunct="1"/>
            <a:r>
              <a:rPr lang="en-US" smtClean="0"/>
              <a:t>Cardiac Conduction Delay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Classic Developmental Theories</a:t>
            </a:r>
          </a:p>
        </p:txBody>
      </p:sp>
      <p:sp>
        <p:nvSpPr>
          <p:cNvPr id="53250" name="Content Placeholder 2"/>
          <p:cNvSpPr>
            <a:spLocks noGrp="1"/>
          </p:cNvSpPr>
          <p:nvPr>
            <p:ph idx="1"/>
          </p:nvPr>
        </p:nvSpPr>
        <p:spPr/>
        <p:txBody>
          <a:bodyPr/>
          <a:lstStyle/>
          <a:p>
            <a:pPr eaLnBrk="1" hangingPunct="1"/>
            <a:r>
              <a:rPr lang="en-US" sz="4000" smtClean="0">
                <a:solidFill>
                  <a:srgbClr val="002060"/>
                </a:solidFill>
                <a:hlinkClick r:id="rId3"/>
              </a:rPr>
              <a:t>Behavioral Theories</a:t>
            </a:r>
            <a:endParaRPr lang="en-US" sz="4000" smtClean="0">
              <a:solidFill>
                <a:srgbClr val="002060"/>
              </a:solidFill>
            </a:endParaRPr>
          </a:p>
          <a:p>
            <a:pPr eaLnBrk="1" hangingPunct="1"/>
            <a:r>
              <a:rPr lang="en-US" sz="4000" smtClean="0">
                <a:solidFill>
                  <a:srgbClr val="002060"/>
                </a:solidFill>
                <a:hlinkClick r:id="rId3"/>
              </a:rPr>
              <a:t>Cognitive Theories</a:t>
            </a:r>
            <a:endParaRPr lang="en-US" sz="4000" smtClean="0">
              <a:solidFill>
                <a:srgbClr val="002060"/>
              </a:solidFill>
            </a:endParaRPr>
          </a:p>
          <a:p>
            <a:pPr eaLnBrk="1" hangingPunct="1"/>
            <a:r>
              <a:rPr lang="en-US" sz="4000" smtClean="0">
                <a:solidFill>
                  <a:srgbClr val="002060"/>
                </a:solidFill>
                <a:hlinkClick r:id="rId3"/>
              </a:rPr>
              <a:t>Developmental Theories</a:t>
            </a:r>
            <a:endParaRPr lang="en-US" sz="4000" smtClean="0">
              <a:solidFill>
                <a:srgbClr val="002060"/>
              </a:solidFill>
            </a:endParaRPr>
          </a:p>
          <a:p>
            <a:pPr eaLnBrk="1" hangingPunct="1"/>
            <a:r>
              <a:rPr lang="en-US" sz="4000" smtClean="0">
                <a:solidFill>
                  <a:srgbClr val="002060"/>
                </a:solidFill>
                <a:hlinkClick r:id="rId3"/>
              </a:rPr>
              <a:t>Humanist Theories</a:t>
            </a:r>
            <a:endParaRPr lang="en-US" sz="4000" smtClean="0">
              <a:solidFill>
                <a:srgbClr val="002060"/>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ChangeArrowheads="1"/>
          </p:cNvSpPr>
          <p:nvPr>
            <p:ph type="title"/>
          </p:nvPr>
        </p:nvSpPr>
        <p:spPr/>
        <p:txBody>
          <a:bodyPr/>
          <a:lstStyle/>
          <a:p>
            <a:pPr eaLnBrk="1" hangingPunct="1"/>
            <a:r>
              <a:rPr lang="en-US" smtClean="0"/>
              <a:t>Side Effects contin.</a:t>
            </a:r>
          </a:p>
        </p:txBody>
      </p:sp>
      <p:sp>
        <p:nvSpPr>
          <p:cNvPr id="225282" name="Rectangle 3"/>
          <p:cNvSpPr>
            <a:spLocks noGrp="1" noChangeArrowheads="1"/>
          </p:cNvSpPr>
          <p:nvPr>
            <p:ph idx="1"/>
          </p:nvPr>
        </p:nvSpPr>
        <p:spPr/>
        <p:txBody>
          <a:bodyPr/>
          <a:lstStyle/>
          <a:p>
            <a:pPr eaLnBrk="1" hangingPunct="1"/>
            <a:r>
              <a:rPr lang="en-US" smtClean="0"/>
              <a:t>Seizures</a:t>
            </a:r>
          </a:p>
          <a:p>
            <a:pPr eaLnBrk="1" hangingPunct="1"/>
            <a:r>
              <a:rPr lang="en-US" smtClean="0"/>
              <a:t>Gastrointestinal</a:t>
            </a:r>
          </a:p>
          <a:p>
            <a:pPr eaLnBrk="1" hangingPunct="1"/>
            <a:r>
              <a:rPr lang="en-US" smtClean="0"/>
              <a:t>Suicide</a:t>
            </a:r>
          </a:p>
          <a:p>
            <a:pPr eaLnBrk="1" hangingPunct="1"/>
            <a:r>
              <a:rPr lang="en-US" smtClean="0"/>
              <a:t>Uncommon-SIADH (Syndrome of Inappropriate Antidiuretic Hormone Secretion; Extrapyramidal Side Effects (EPS); Bleeding; Cardiac Arryhthmias; Serotonin Syndrome</a:t>
            </a:r>
          </a:p>
          <a:p>
            <a:pPr eaLnBrk="1" hangingPunct="1"/>
            <a:endParaRPr lang="en-US" smtClean="0">
              <a:solidFill>
                <a:schemeClr val="bg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Alternative and New Treatment of Depression</a:t>
            </a:r>
          </a:p>
        </p:txBody>
      </p:sp>
      <p:sp>
        <p:nvSpPr>
          <p:cNvPr id="227330" name="Rectangle 3"/>
          <p:cNvSpPr>
            <a:spLocks noGrp="1" noChangeArrowheads="1"/>
          </p:cNvSpPr>
          <p:nvPr>
            <p:ph idx="1"/>
          </p:nvPr>
        </p:nvSpPr>
        <p:spPr/>
        <p:txBody>
          <a:bodyPr/>
          <a:lstStyle/>
          <a:p>
            <a:pPr marL="609600" indent="-609600" eaLnBrk="1" hangingPunct="1">
              <a:lnSpc>
                <a:spcPct val="90000"/>
              </a:lnSpc>
              <a:buFontTx/>
              <a:buAutoNum type="arabicPeriod"/>
            </a:pPr>
            <a:r>
              <a:rPr lang="en-US" smtClean="0"/>
              <a:t>Omega 3 Polyunsaturated Fatty acids and bipolar</a:t>
            </a:r>
          </a:p>
          <a:p>
            <a:pPr marL="609600" indent="-609600" eaLnBrk="1" hangingPunct="1">
              <a:lnSpc>
                <a:spcPct val="90000"/>
              </a:lnSpc>
              <a:buFontTx/>
              <a:buAutoNum type="arabicPeriod"/>
            </a:pPr>
            <a:r>
              <a:rPr lang="en-US" smtClean="0"/>
              <a:t>Chromium</a:t>
            </a:r>
          </a:p>
          <a:p>
            <a:pPr marL="609600" indent="-609600" eaLnBrk="1" hangingPunct="1">
              <a:lnSpc>
                <a:spcPct val="90000"/>
              </a:lnSpc>
              <a:buFontTx/>
              <a:buAutoNum type="arabicPeriod"/>
            </a:pPr>
            <a:r>
              <a:rPr lang="en-US" smtClean="0"/>
              <a:t>Inositol</a:t>
            </a:r>
          </a:p>
          <a:p>
            <a:pPr marL="609600" indent="-609600" eaLnBrk="1" hangingPunct="1">
              <a:lnSpc>
                <a:spcPct val="90000"/>
              </a:lnSpc>
              <a:buFontTx/>
              <a:buAutoNum type="arabicPeriod"/>
            </a:pPr>
            <a:r>
              <a:rPr lang="en-US" smtClean="0"/>
              <a:t>Newer anticonvulsant and antipsychotics</a:t>
            </a:r>
          </a:p>
          <a:p>
            <a:pPr marL="609600" indent="-609600" eaLnBrk="1" hangingPunct="1">
              <a:lnSpc>
                <a:spcPct val="90000"/>
              </a:lnSpc>
              <a:buFontTx/>
              <a:buAutoNum type="arabicPeriod"/>
            </a:pPr>
            <a:r>
              <a:rPr lang="en-US" smtClean="0"/>
              <a:t>ECT alternatives – Vagus nerve stimulation, repetitive transcranial magnetic stimulation (rTMS), magnetic seizure therapy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Alternative and New Treatment of Depression</a:t>
            </a:r>
          </a:p>
        </p:txBody>
      </p:sp>
      <p:sp>
        <p:nvSpPr>
          <p:cNvPr id="229378" name="Rectangle 3"/>
          <p:cNvSpPr>
            <a:spLocks noGrp="1" noChangeArrowheads="1"/>
          </p:cNvSpPr>
          <p:nvPr>
            <p:ph idx="1"/>
          </p:nvPr>
        </p:nvSpPr>
        <p:spPr/>
        <p:txBody>
          <a:bodyPr/>
          <a:lstStyle/>
          <a:p>
            <a:pPr marL="609600" indent="-609600" eaLnBrk="1" hangingPunct="1">
              <a:buFontTx/>
              <a:buNone/>
            </a:pPr>
            <a:r>
              <a:rPr lang="en-US" smtClean="0"/>
              <a:t>6. Pindolol augmentation of SSRI</a:t>
            </a:r>
          </a:p>
          <a:p>
            <a:pPr marL="609600" indent="-609600" eaLnBrk="1" hangingPunct="1">
              <a:buFontTx/>
              <a:buNone/>
            </a:pPr>
            <a:r>
              <a:rPr lang="en-US" smtClean="0"/>
              <a:t>7. Ketoconazole for bipolar</a:t>
            </a:r>
          </a:p>
          <a:p>
            <a:pPr marL="609600" indent="-609600" eaLnBrk="1" hangingPunct="1">
              <a:buFontTx/>
              <a:buNone/>
            </a:pPr>
            <a:r>
              <a:rPr lang="en-US" smtClean="0"/>
              <a:t>8. Bright light therapy for SAD</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idx="4294967295"/>
          </p:nvPr>
        </p:nvSpPr>
        <p:spPr/>
        <p:txBody>
          <a:bodyPr lIns="91440" rIns="91440" bIns="45720" anchor="ctr"/>
          <a:lstStyle/>
          <a:p>
            <a:pPr eaLnBrk="1" hangingPunct="1"/>
            <a:r>
              <a:rPr lang="en-US" smtClean="0"/>
              <a:t>DSM-IV-TR Anxiety Disorders</a:t>
            </a:r>
          </a:p>
        </p:txBody>
      </p:sp>
      <p:sp>
        <p:nvSpPr>
          <p:cNvPr id="231426" name="Rectangle 3"/>
          <p:cNvSpPr>
            <a:spLocks noGrp="1" noChangeArrowheads="1"/>
          </p:cNvSpPr>
          <p:nvPr>
            <p:ph type="body" idx="4294967295"/>
          </p:nvPr>
        </p:nvSpPr>
        <p:spPr>
          <a:xfrm>
            <a:off x="457200" y="1600200"/>
            <a:ext cx="8229600" cy="5029200"/>
          </a:xfrm>
        </p:spPr>
        <p:txBody>
          <a:bodyPr/>
          <a:lstStyle/>
          <a:p>
            <a:pPr eaLnBrk="1" hangingPunct="1">
              <a:lnSpc>
                <a:spcPct val="80000"/>
              </a:lnSpc>
              <a:buFont typeface="Wingdings 2" pitchFamily="18" charset="2"/>
              <a:buNone/>
            </a:pPr>
            <a:r>
              <a:rPr lang="en-US" sz="2200" dirty="0" smtClean="0">
                <a:solidFill>
                  <a:schemeClr val="bg1"/>
                </a:solidFill>
              </a:rPr>
              <a:t>	</a:t>
            </a:r>
            <a:r>
              <a:rPr lang="en-US" sz="1800" dirty="0" smtClean="0"/>
              <a:t>Panic disorders</a:t>
            </a:r>
          </a:p>
          <a:p>
            <a:pPr lvl="2" eaLnBrk="1" hangingPunct="1">
              <a:lnSpc>
                <a:spcPct val="80000"/>
              </a:lnSpc>
            </a:pPr>
            <a:r>
              <a:rPr lang="en-US" sz="1800" b="1" dirty="0" smtClean="0"/>
              <a:t>without Agoraphobia</a:t>
            </a:r>
          </a:p>
          <a:p>
            <a:pPr lvl="2" eaLnBrk="1" hangingPunct="1">
              <a:lnSpc>
                <a:spcPct val="80000"/>
              </a:lnSpc>
            </a:pPr>
            <a:r>
              <a:rPr lang="en-US" sz="1800" b="1" dirty="0" smtClean="0"/>
              <a:t>with Agoraphobia</a:t>
            </a:r>
            <a:r>
              <a:rPr lang="en-US" sz="1800" dirty="0" smtClean="0"/>
              <a:t>(clusters, avoided/stressful, rule out drugs, </a:t>
            </a:r>
          </a:p>
          <a:p>
            <a:pPr eaLnBrk="1" hangingPunct="1">
              <a:lnSpc>
                <a:spcPct val="80000"/>
              </a:lnSpc>
              <a:buFont typeface="Wingdings 2" pitchFamily="18" charset="2"/>
              <a:buNone/>
            </a:pPr>
            <a:r>
              <a:rPr lang="en-US" sz="1800" dirty="0" smtClean="0"/>
              <a:t>	</a:t>
            </a:r>
          </a:p>
          <a:p>
            <a:pPr eaLnBrk="1" hangingPunct="1">
              <a:lnSpc>
                <a:spcPct val="80000"/>
              </a:lnSpc>
              <a:buFont typeface="Wingdings 2" pitchFamily="18" charset="2"/>
              <a:buNone/>
            </a:pPr>
            <a:r>
              <a:rPr lang="en-US" sz="1800" dirty="0" smtClean="0"/>
              <a:t>Specific Phobia(cats, heights, bridges, etc)</a:t>
            </a:r>
          </a:p>
          <a:p>
            <a:pPr eaLnBrk="1" hangingPunct="1">
              <a:lnSpc>
                <a:spcPct val="80000"/>
              </a:lnSpc>
              <a:buFont typeface="Wingdings 2" pitchFamily="18" charset="2"/>
              <a:buNone/>
            </a:pPr>
            <a:r>
              <a:rPr lang="en-US" sz="1800" dirty="0" smtClean="0"/>
              <a:t>	</a:t>
            </a:r>
          </a:p>
          <a:p>
            <a:pPr eaLnBrk="1" hangingPunct="1">
              <a:lnSpc>
                <a:spcPct val="80000"/>
              </a:lnSpc>
              <a:buFont typeface="Wingdings 2" pitchFamily="18" charset="2"/>
              <a:buNone/>
            </a:pPr>
            <a:r>
              <a:rPr lang="en-US" sz="1800" dirty="0" smtClean="0"/>
              <a:t>Social Phobia(Social or performance situations, public scrutiny/criticism/embarrassment, situational panic attack, avoidance, interferes with normal routine or occupation and/or social life</a:t>
            </a:r>
          </a:p>
          <a:p>
            <a:pPr eaLnBrk="1" hangingPunct="1">
              <a:lnSpc>
                <a:spcPct val="80000"/>
              </a:lnSpc>
              <a:buFont typeface="Wingdings 2" pitchFamily="18" charset="2"/>
              <a:buNone/>
            </a:pPr>
            <a:r>
              <a:rPr lang="en-US" sz="1800" dirty="0" smtClean="0"/>
              <a:t>		</a:t>
            </a:r>
          </a:p>
          <a:p>
            <a:pPr eaLnBrk="1" hangingPunct="1">
              <a:lnSpc>
                <a:spcPct val="80000"/>
              </a:lnSpc>
              <a:buFont typeface="Wingdings 2" pitchFamily="18" charset="2"/>
              <a:buNone/>
            </a:pPr>
            <a:r>
              <a:rPr lang="en-US" sz="1800" dirty="0" smtClean="0"/>
              <a:t>	Obsessive-Compulsive Disorder</a:t>
            </a:r>
          </a:p>
          <a:p>
            <a:pPr eaLnBrk="1" hangingPunct="1">
              <a:lnSpc>
                <a:spcPct val="80000"/>
              </a:lnSpc>
              <a:buFont typeface="Wingdings 2" pitchFamily="18" charset="2"/>
              <a:buNone/>
            </a:pPr>
            <a:r>
              <a:rPr lang="en-US" sz="1800" dirty="0" smtClean="0"/>
              <a:t>	Posttraumatic Stress Disorder</a:t>
            </a:r>
          </a:p>
          <a:p>
            <a:pPr eaLnBrk="1" hangingPunct="1">
              <a:lnSpc>
                <a:spcPct val="80000"/>
              </a:lnSpc>
              <a:buFont typeface="Wingdings 2" pitchFamily="18" charset="2"/>
              <a:buNone/>
            </a:pPr>
            <a:r>
              <a:rPr lang="en-US" sz="1800" dirty="0" smtClean="0"/>
              <a:t>	Acute Stress Disorder</a:t>
            </a:r>
          </a:p>
          <a:p>
            <a:pPr eaLnBrk="1" hangingPunct="1">
              <a:lnSpc>
                <a:spcPct val="80000"/>
              </a:lnSpc>
              <a:buFont typeface="Wingdings 2" pitchFamily="18" charset="2"/>
              <a:buNone/>
            </a:pPr>
            <a:r>
              <a:rPr lang="en-US" sz="1800" dirty="0" smtClean="0"/>
              <a:t>	Generalized Anxiety Disorder</a:t>
            </a:r>
          </a:p>
          <a:p>
            <a:pPr eaLnBrk="1" hangingPunct="1">
              <a:lnSpc>
                <a:spcPct val="80000"/>
              </a:lnSpc>
              <a:buFont typeface="Wingdings 2" pitchFamily="18" charset="2"/>
              <a:buNone/>
            </a:pPr>
            <a:r>
              <a:rPr lang="en-US" sz="1800" dirty="0" smtClean="0"/>
              <a:t>	Other Anxiety Disorders</a:t>
            </a:r>
          </a:p>
          <a:p>
            <a:pPr lvl="2" eaLnBrk="1" hangingPunct="1">
              <a:lnSpc>
                <a:spcPct val="80000"/>
              </a:lnSpc>
            </a:pPr>
            <a:r>
              <a:rPr lang="en-US" sz="1800" b="1" dirty="0" smtClean="0"/>
              <a:t>Due to a general medical condition</a:t>
            </a:r>
          </a:p>
          <a:p>
            <a:pPr lvl="2" eaLnBrk="1" hangingPunct="1">
              <a:lnSpc>
                <a:spcPct val="80000"/>
              </a:lnSpc>
            </a:pPr>
            <a:r>
              <a:rPr lang="en-US" sz="1800" b="1" dirty="0" smtClean="0"/>
              <a:t>Substance-induced</a:t>
            </a:r>
          </a:p>
          <a:p>
            <a:pPr lvl="1" eaLnBrk="1" hangingPunct="1">
              <a:lnSpc>
                <a:spcPct val="80000"/>
              </a:lnSpc>
            </a:pPr>
            <a:endParaRPr lang="en-US" dirty="0" smtClean="0"/>
          </a:p>
          <a:p>
            <a:pPr lvl="1" eaLnBrk="1" hangingPunct="1">
              <a:lnSpc>
                <a:spcPct val="80000"/>
              </a:lnSpc>
              <a:buFont typeface="Wingdings 2" pitchFamily="18" charset="2"/>
              <a:buNone/>
            </a:pPr>
            <a:r>
              <a:rPr lang="en-US" dirty="0" smtClean="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idx="4294967295"/>
          </p:nvPr>
        </p:nvSpPr>
        <p:spPr>
          <a:xfrm>
            <a:off x="381000" y="685800"/>
            <a:ext cx="8229600" cy="1143000"/>
          </a:xfrm>
        </p:spPr>
        <p:txBody>
          <a:bodyPr lIns="91440" rIns="91440" bIns="45720" anchor="ctr"/>
          <a:lstStyle/>
          <a:p>
            <a:pPr eaLnBrk="1" hangingPunct="1"/>
            <a:r>
              <a:rPr lang="en-US" smtClean="0"/>
              <a:t>Criteria for Panic Attack</a:t>
            </a:r>
          </a:p>
        </p:txBody>
      </p:sp>
      <p:sp>
        <p:nvSpPr>
          <p:cNvPr id="233474" name="Rectangle 3"/>
          <p:cNvSpPr>
            <a:spLocks noGrp="1" noChangeArrowheads="1"/>
          </p:cNvSpPr>
          <p:nvPr>
            <p:ph type="body" idx="4294967295"/>
          </p:nvPr>
        </p:nvSpPr>
        <p:spPr/>
        <p:txBody>
          <a:bodyPr/>
          <a:lstStyle/>
          <a:p>
            <a:pPr eaLnBrk="1" hangingPunct="1">
              <a:buFont typeface="Wingdings 2" pitchFamily="18" charset="2"/>
              <a:buNone/>
            </a:pPr>
            <a:r>
              <a:rPr lang="en-US" smtClean="0">
                <a:solidFill>
                  <a:schemeClr val="bg1"/>
                </a:solidFill>
              </a:rPr>
              <a:t>A </a:t>
            </a:r>
            <a:r>
              <a:rPr lang="en-US" sz="2800" smtClean="0"/>
              <a:t>discrete period of intense fear or discomfort in which 4 or more of symptoms develop abruptly and reach peak in 10 minutes or less:</a:t>
            </a:r>
          </a:p>
          <a:p>
            <a:pPr eaLnBrk="1" hangingPunct="1">
              <a:buFont typeface="Wingdings 2" pitchFamily="18" charset="2"/>
              <a:buNone/>
            </a:pPr>
            <a:r>
              <a:rPr lang="en-US" sz="2800" smtClean="0"/>
              <a:t>		1. palpations, pounding heart, or accelerated 	     	     heat rate</a:t>
            </a:r>
          </a:p>
          <a:p>
            <a:pPr eaLnBrk="1" hangingPunct="1">
              <a:buFont typeface="Wingdings 2" pitchFamily="18" charset="2"/>
              <a:buNone/>
            </a:pPr>
            <a:r>
              <a:rPr lang="en-US" sz="2800" smtClean="0"/>
              <a:t>		2. sweating</a:t>
            </a:r>
          </a:p>
          <a:p>
            <a:pPr eaLnBrk="1" hangingPunct="1">
              <a:buFont typeface="Wingdings 2" pitchFamily="18" charset="2"/>
              <a:buNone/>
            </a:pPr>
            <a:r>
              <a:rPr lang="en-US" sz="2800" smtClean="0"/>
              <a:t>		3. trembling or shaking</a:t>
            </a:r>
          </a:p>
          <a:p>
            <a:pPr eaLnBrk="1" hangingPunct="1">
              <a:buFont typeface="Wingdings 2" pitchFamily="18" charset="2"/>
              <a:buNone/>
            </a:pPr>
            <a:r>
              <a:rPr lang="en-US" sz="2800" smtClean="0"/>
              <a:t>		4. sensations of shortness of breath or smothering</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idx="4294967295"/>
          </p:nvPr>
        </p:nvSpPr>
        <p:spPr/>
        <p:txBody>
          <a:bodyPr lIns="91440" rIns="91440" bIns="45720" anchor="ctr"/>
          <a:lstStyle/>
          <a:p>
            <a:pPr eaLnBrk="1" hangingPunct="1"/>
            <a:r>
              <a:rPr lang="en-US" smtClean="0"/>
              <a:t>Criteria for Panic Attack, Con’t</a:t>
            </a:r>
          </a:p>
        </p:txBody>
      </p:sp>
      <p:sp>
        <p:nvSpPr>
          <p:cNvPr id="235522" name="Rectangle 3"/>
          <p:cNvSpPr>
            <a:spLocks noGrp="1" noChangeArrowheads="1"/>
          </p:cNvSpPr>
          <p:nvPr>
            <p:ph type="body" idx="4294967295"/>
          </p:nvPr>
        </p:nvSpPr>
        <p:spPr/>
        <p:txBody>
          <a:bodyPr/>
          <a:lstStyle/>
          <a:p>
            <a:pPr eaLnBrk="1" hangingPunct="1">
              <a:buFont typeface="Wingdings 2" pitchFamily="18" charset="2"/>
              <a:buNone/>
            </a:pPr>
            <a:r>
              <a:rPr lang="en-US" smtClean="0"/>
              <a:t>	</a:t>
            </a:r>
            <a:r>
              <a:rPr lang="en-US" sz="2400" smtClean="0"/>
              <a:t>5.	 feeling of choking</a:t>
            </a:r>
          </a:p>
          <a:p>
            <a:pPr eaLnBrk="1" hangingPunct="1">
              <a:buFont typeface="Wingdings 2" pitchFamily="18" charset="2"/>
              <a:buNone/>
            </a:pPr>
            <a:r>
              <a:rPr lang="en-US" sz="2400" smtClean="0"/>
              <a:t>	6. 	chest pain or discomfort</a:t>
            </a:r>
          </a:p>
          <a:p>
            <a:pPr eaLnBrk="1" hangingPunct="1">
              <a:buFont typeface="Wingdings 2" pitchFamily="18" charset="2"/>
              <a:buNone/>
            </a:pPr>
            <a:r>
              <a:rPr lang="en-US" sz="2400" smtClean="0"/>
              <a:t>	7. 	nausea or abdominal distress</a:t>
            </a:r>
          </a:p>
          <a:p>
            <a:pPr eaLnBrk="1" hangingPunct="1">
              <a:buFont typeface="Wingdings 2" pitchFamily="18" charset="2"/>
              <a:buNone/>
            </a:pPr>
            <a:r>
              <a:rPr lang="en-US" sz="2400" smtClean="0"/>
              <a:t>	8. 	feeling dizzy, unsteady, lightheaded, or faint</a:t>
            </a:r>
          </a:p>
          <a:p>
            <a:pPr eaLnBrk="1" hangingPunct="1">
              <a:buFont typeface="Wingdings 2" pitchFamily="18" charset="2"/>
              <a:buNone/>
            </a:pPr>
            <a:r>
              <a:rPr lang="en-US" sz="2400" smtClean="0"/>
              <a:t>	9.   derealization (feelings of unreality) or 	depersonalization (being detached from oneself)</a:t>
            </a:r>
          </a:p>
          <a:p>
            <a:pPr eaLnBrk="1" hangingPunct="1">
              <a:buFont typeface="Wingdings 2" pitchFamily="18" charset="2"/>
              <a:buNone/>
            </a:pPr>
            <a:r>
              <a:rPr lang="en-US" sz="2400" smtClean="0"/>
              <a:t>	10. fear of losing control or going crazy</a:t>
            </a:r>
          </a:p>
          <a:p>
            <a:pPr eaLnBrk="1" hangingPunct="1">
              <a:buFont typeface="Wingdings 2" pitchFamily="18" charset="2"/>
              <a:buNone/>
            </a:pPr>
            <a:r>
              <a:rPr lang="en-US" sz="2400" smtClean="0"/>
              <a:t>	11. fear of dying</a:t>
            </a:r>
          </a:p>
          <a:p>
            <a:pPr eaLnBrk="1" hangingPunct="1">
              <a:buFont typeface="Wingdings 2" pitchFamily="18" charset="2"/>
              <a:buNone/>
            </a:pPr>
            <a:r>
              <a:rPr lang="en-US" sz="2400" smtClean="0"/>
              <a:t>	12. parasthesias (numbness or tingling sensations)</a:t>
            </a:r>
          </a:p>
          <a:p>
            <a:pPr eaLnBrk="1" hangingPunct="1">
              <a:buFont typeface="Wingdings 2" pitchFamily="18" charset="2"/>
              <a:buNone/>
            </a:pPr>
            <a:r>
              <a:rPr lang="en-US" sz="2400" smtClean="0"/>
              <a:t>	13. chills or hot flushes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idx="4294967295"/>
          </p:nvPr>
        </p:nvSpPr>
        <p:spPr/>
        <p:txBody>
          <a:bodyPr lIns="91440" rIns="91440" bIns="45720" anchor="ctr"/>
          <a:lstStyle/>
          <a:p>
            <a:pPr eaLnBrk="1" hangingPunct="1"/>
            <a:r>
              <a:rPr lang="en-US" smtClean="0"/>
              <a:t>Criteria for Panic Disorder</a:t>
            </a:r>
          </a:p>
        </p:txBody>
      </p:sp>
      <p:sp>
        <p:nvSpPr>
          <p:cNvPr id="239618" name="Rectangle 3"/>
          <p:cNvSpPr>
            <a:spLocks noGrp="1" noChangeArrowheads="1"/>
          </p:cNvSpPr>
          <p:nvPr>
            <p:ph type="body" idx="4294967295"/>
          </p:nvPr>
        </p:nvSpPr>
        <p:spPr/>
        <p:txBody>
          <a:bodyPr/>
          <a:lstStyle/>
          <a:p>
            <a:pPr marL="609600" indent="-609600" eaLnBrk="1" hangingPunct="1">
              <a:buFontTx/>
              <a:buAutoNum type="arabicPeriod"/>
            </a:pPr>
            <a:r>
              <a:rPr lang="en-US" sz="2800" smtClean="0"/>
              <a:t>Both A and B</a:t>
            </a:r>
          </a:p>
          <a:p>
            <a:pPr marL="609600" indent="-609600" eaLnBrk="1" hangingPunct="1">
              <a:buFont typeface="Wingdings 2" pitchFamily="18" charset="2"/>
              <a:buNone/>
            </a:pPr>
            <a:r>
              <a:rPr lang="en-US" sz="2800" smtClean="0"/>
              <a:t>	A. Recurrent unexpected panic attacks</a:t>
            </a:r>
          </a:p>
          <a:p>
            <a:pPr marL="609600" indent="-609600" eaLnBrk="1" hangingPunct="1">
              <a:buFont typeface="Wingdings 2" pitchFamily="18" charset="2"/>
              <a:buNone/>
            </a:pPr>
            <a:r>
              <a:rPr lang="en-US" sz="2800" smtClean="0"/>
              <a:t>	B. At least 1 attack has been followed by 1 month or more of 1 or more of the following:</a:t>
            </a:r>
          </a:p>
          <a:p>
            <a:pPr marL="609600" indent="-609600" eaLnBrk="1" hangingPunct="1">
              <a:buFont typeface="Wingdings 2" pitchFamily="18" charset="2"/>
              <a:buNone/>
            </a:pPr>
            <a:r>
              <a:rPr lang="en-US" sz="2800" smtClean="0"/>
              <a:t>		1. persistent concern about having additional 	    attacks</a:t>
            </a:r>
          </a:p>
          <a:p>
            <a:pPr marL="609600" indent="-609600" eaLnBrk="1" hangingPunct="1">
              <a:buFont typeface="Wingdings 2" pitchFamily="18" charset="2"/>
              <a:buNone/>
            </a:pPr>
            <a:r>
              <a:rPr lang="en-US" sz="2800" smtClean="0"/>
              <a:t>		2. worry about the implications of the attack or its consequences (e.g. losing control, having a heart attack, going crazy)</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idx="4294967295"/>
          </p:nvPr>
        </p:nvSpPr>
        <p:spPr/>
        <p:txBody>
          <a:bodyPr lIns="91440" rIns="91440" bIns="45720" anchor="ctr"/>
          <a:lstStyle/>
          <a:p>
            <a:pPr eaLnBrk="1" hangingPunct="1"/>
            <a:r>
              <a:rPr lang="en-US" smtClean="0"/>
              <a:t>Criteria for Panic Disorder, Con’t</a:t>
            </a:r>
          </a:p>
        </p:txBody>
      </p:sp>
      <p:sp>
        <p:nvSpPr>
          <p:cNvPr id="241666" name="Rectangle 3"/>
          <p:cNvSpPr>
            <a:spLocks noGrp="1" noChangeArrowheads="1"/>
          </p:cNvSpPr>
          <p:nvPr>
            <p:ph type="body" idx="4294967295"/>
          </p:nvPr>
        </p:nvSpPr>
        <p:spPr/>
        <p:txBody>
          <a:bodyPr/>
          <a:lstStyle/>
          <a:p>
            <a:pPr marL="609600" indent="-609600" eaLnBrk="1" hangingPunct="1">
              <a:lnSpc>
                <a:spcPct val="90000"/>
              </a:lnSpc>
              <a:buFont typeface="Wingdings 2" pitchFamily="18" charset="2"/>
              <a:buNone/>
            </a:pPr>
            <a:r>
              <a:rPr lang="en-US" sz="3200" smtClean="0"/>
              <a:t>	C. Panic attacks not due to substance 	   abuse or medical condition</a:t>
            </a:r>
          </a:p>
          <a:p>
            <a:pPr marL="609600" indent="-609600" eaLnBrk="1" hangingPunct="1">
              <a:lnSpc>
                <a:spcPct val="90000"/>
              </a:lnSpc>
              <a:buFont typeface="Wingdings 2" pitchFamily="18" charset="2"/>
              <a:buNone/>
            </a:pPr>
            <a:r>
              <a:rPr lang="en-US" sz="3200" smtClean="0"/>
              <a:t>	D. Panic attacks not better accounted for 	   by another medical disorder such as 	   OCD, Social Phobia or Specific 	  	   Phobia</a:t>
            </a:r>
          </a:p>
          <a:p>
            <a:pPr marL="609600" indent="-609600" eaLnBrk="1" hangingPunct="1">
              <a:lnSpc>
                <a:spcPct val="90000"/>
              </a:lnSpc>
              <a:buFont typeface="Wingdings 2" pitchFamily="18" charset="2"/>
              <a:buNone/>
            </a:pPr>
            <a:endParaRPr lang="en-US" smtClean="0">
              <a:solidFill>
                <a:schemeClr val="bg1"/>
              </a:solidFill>
            </a:endParaRPr>
          </a:p>
          <a:p>
            <a:pPr marL="609600" indent="-609600" eaLnBrk="1" hangingPunct="1">
              <a:lnSpc>
                <a:spcPct val="90000"/>
              </a:lnSpc>
              <a:buFont typeface="Wingdings 2" pitchFamily="18" charset="2"/>
              <a:buNone/>
            </a:pPr>
            <a:r>
              <a:rPr lang="en-US" sz="2200" smtClean="0"/>
              <a:t>This disorder can be with or without agoraphobia</a:t>
            </a:r>
          </a:p>
          <a:p>
            <a:pPr marL="609600" indent="-609600" eaLnBrk="1" hangingPunct="1">
              <a:lnSpc>
                <a:spcPct val="90000"/>
              </a:lnSpc>
              <a:buFont typeface="Wingdings 2" pitchFamily="18" charset="2"/>
              <a:buNone/>
            </a:pPr>
            <a:r>
              <a:rPr lang="en-US" smtClean="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p:txBody>
          <a:bodyPr/>
          <a:lstStyle/>
          <a:p>
            <a:pPr eaLnBrk="1" hangingPunct="1"/>
            <a:r>
              <a:rPr lang="en-US" smtClean="0"/>
              <a:t>Social Phobia</a:t>
            </a:r>
          </a:p>
        </p:txBody>
      </p:sp>
      <p:sp>
        <p:nvSpPr>
          <p:cNvPr id="243714" name="Rectangle 3"/>
          <p:cNvSpPr>
            <a:spLocks noGrp="1" noChangeArrowheads="1"/>
          </p:cNvSpPr>
          <p:nvPr>
            <p:ph type="body" idx="1"/>
          </p:nvPr>
        </p:nvSpPr>
        <p:spPr>
          <a:xfrm>
            <a:off x="457200" y="1828800"/>
            <a:ext cx="8229600" cy="4495800"/>
          </a:xfrm>
        </p:spPr>
        <p:txBody>
          <a:bodyPr/>
          <a:lstStyle/>
          <a:p>
            <a:pPr marL="609600" indent="-609600" eaLnBrk="1" hangingPunct="1">
              <a:buFontTx/>
              <a:buAutoNum type="arabicPeriod"/>
            </a:pPr>
            <a:r>
              <a:rPr lang="en-US" smtClean="0"/>
              <a:t>Marked and persistent fear of one or more social situations</a:t>
            </a:r>
          </a:p>
          <a:p>
            <a:pPr marL="609600" indent="-609600" eaLnBrk="1" hangingPunct="1">
              <a:buFontTx/>
              <a:buAutoNum type="arabicPeriod"/>
            </a:pPr>
            <a:r>
              <a:rPr lang="en-US" smtClean="0"/>
              <a:t>Exposure to the feared situations invoke anxiety or panic attack</a:t>
            </a:r>
          </a:p>
          <a:p>
            <a:pPr marL="609600" indent="-609600" eaLnBrk="1" hangingPunct="1">
              <a:buFontTx/>
              <a:buAutoNum type="arabicPeriod"/>
            </a:pPr>
            <a:r>
              <a:rPr lang="en-US" smtClean="0"/>
              <a:t>The person recognizes the fear is excessive</a:t>
            </a:r>
          </a:p>
          <a:p>
            <a:pPr marL="609600" indent="-609600" eaLnBrk="1" hangingPunct="1">
              <a:buFontTx/>
              <a:buAutoNum type="arabicPeriod"/>
            </a:pPr>
            <a:r>
              <a:rPr lang="en-US" smtClean="0"/>
              <a:t>Feared situations are avoided or endured</a:t>
            </a:r>
          </a:p>
          <a:p>
            <a:pPr marL="609600" indent="-609600" eaLnBrk="1" hangingPunct="1">
              <a:buFontTx/>
              <a:buAutoNum type="arabicPeriod"/>
            </a:pPr>
            <a:r>
              <a:rPr lang="en-US" smtClean="0"/>
              <a:t>Avoidance or distress interferes with person’s normal routine</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title"/>
          </p:nvPr>
        </p:nvSpPr>
        <p:spPr/>
        <p:txBody>
          <a:bodyPr/>
          <a:lstStyle/>
          <a:p>
            <a:pPr eaLnBrk="1" hangingPunct="1"/>
            <a:r>
              <a:rPr lang="en-US" smtClean="0"/>
              <a:t>Social Phobia Con’t</a:t>
            </a:r>
          </a:p>
        </p:txBody>
      </p:sp>
      <p:sp>
        <p:nvSpPr>
          <p:cNvPr id="245762" name="Rectangle 3"/>
          <p:cNvSpPr>
            <a:spLocks noGrp="1" noChangeArrowheads="1"/>
          </p:cNvSpPr>
          <p:nvPr>
            <p:ph type="body" idx="1"/>
          </p:nvPr>
        </p:nvSpPr>
        <p:spPr>
          <a:xfrm>
            <a:off x="457200" y="1905000"/>
            <a:ext cx="8229600" cy="4343400"/>
          </a:xfrm>
        </p:spPr>
        <p:txBody>
          <a:bodyPr/>
          <a:lstStyle/>
          <a:p>
            <a:pPr marL="609600" indent="-609600" eaLnBrk="1" hangingPunct="1">
              <a:buFontTx/>
              <a:buNone/>
            </a:pPr>
            <a:r>
              <a:rPr lang="en-US" smtClean="0"/>
              <a:t>6. In individuals under 18 the duration lasts for at least 6 months</a:t>
            </a:r>
          </a:p>
          <a:p>
            <a:pPr marL="609600" indent="-609600" eaLnBrk="1" hangingPunct="1">
              <a:buFontTx/>
              <a:buNone/>
            </a:pPr>
            <a:r>
              <a:rPr lang="en-US" smtClean="0"/>
              <a:t>7. The fear or avoidance is not due to substance abuse or general medical condition or another mental disorder</a:t>
            </a:r>
          </a:p>
          <a:p>
            <a:pPr marL="609600" indent="-609600" eaLnBrk="1" hangingPunct="1">
              <a:buFontTx/>
              <a:buNone/>
            </a:pPr>
            <a:r>
              <a:rPr lang="en-US" smtClean="0"/>
              <a:t>8. If medical condition is present the fear is unrelated to the medical symptoms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152400"/>
            <a:ext cx="8229600" cy="1143000"/>
          </a:xfrm>
        </p:spPr>
        <p:txBody>
          <a:bodyPr/>
          <a:lstStyle/>
          <a:p>
            <a:pPr eaLnBrk="1" hangingPunct="1"/>
            <a:r>
              <a:rPr lang="en-US" sz="4000" smtClean="0"/>
              <a:t>Psychoanalytic View of Development</a:t>
            </a:r>
          </a:p>
        </p:txBody>
      </p:sp>
      <p:sp>
        <p:nvSpPr>
          <p:cNvPr id="55298" name="Rectangle 3"/>
          <p:cNvSpPr>
            <a:spLocks noGrp="1" noChangeArrowheads="1"/>
          </p:cNvSpPr>
          <p:nvPr>
            <p:ph type="body" idx="4294967295"/>
          </p:nvPr>
        </p:nvSpPr>
        <p:spPr>
          <a:xfrm>
            <a:off x="0" y="1600200"/>
            <a:ext cx="8229600" cy="4525963"/>
          </a:xfrm>
        </p:spPr>
        <p:txBody>
          <a:bodyPr/>
          <a:lstStyle/>
          <a:p>
            <a:pPr eaLnBrk="1" hangingPunct="1">
              <a:buFontTx/>
              <a:buNone/>
            </a:pPr>
            <a:r>
              <a:rPr lang="en-US" smtClean="0"/>
              <a:t>			</a:t>
            </a:r>
          </a:p>
        </p:txBody>
      </p:sp>
      <p:graphicFrame>
        <p:nvGraphicFramePr>
          <p:cNvPr id="168053" name="Group 117"/>
          <p:cNvGraphicFramePr>
            <a:graphicFrameLocks noGrp="1"/>
          </p:cNvGraphicFramePr>
          <p:nvPr>
            <p:ph type="tbl" idx="1"/>
          </p:nvPr>
        </p:nvGraphicFramePr>
        <p:xfrm>
          <a:off x="609600" y="1371600"/>
          <a:ext cx="8229600" cy="5230179"/>
        </p:xfrm>
        <a:graphic>
          <a:graphicData uri="http://schemas.openxmlformats.org/drawingml/2006/table">
            <a:tbl>
              <a:tblPr/>
              <a:tblGrid>
                <a:gridCol w="1295400"/>
                <a:gridCol w="2209800"/>
                <a:gridCol w="47244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99FF"/>
                          </a:solidFill>
                          <a:effectLst/>
                          <a:latin typeface="Arial" charset="0"/>
                          <a:cs typeface="Arial"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99FF"/>
                          </a:solidFill>
                          <a:effectLst/>
                          <a:latin typeface="Arial" charset="0"/>
                          <a:cs typeface="Arial" charset="0"/>
                        </a:rPr>
                        <a:t>Freud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99FF"/>
                          </a:solidFill>
                          <a:effectLst/>
                          <a:latin typeface="Arial" charset="0"/>
                          <a:cs typeface="Arial" charset="0"/>
                        </a:rPr>
                        <a:t>Erikson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1st yr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Oral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Infancy:</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smtClean="0">
                          <a:ln>
                            <a:noFill/>
                          </a:ln>
                          <a:solidFill>
                            <a:schemeClr val="tx1"/>
                          </a:solidFill>
                          <a:effectLst/>
                          <a:latin typeface="Arial" charset="0"/>
                          <a:cs typeface="Arial" charset="0"/>
                        </a:rPr>
                        <a:t>Trust vs. Mistrust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Anal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Early Childhood:</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smtClean="0">
                          <a:ln>
                            <a:noFill/>
                          </a:ln>
                          <a:solidFill>
                            <a:schemeClr val="tx1"/>
                          </a:solidFill>
                          <a:effectLst/>
                          <a:latin typeface="Arial" charset="0"/>
                          <a:cs typeface="Arial" charset="0"/>
                        </a:rPr>
                        <a:t>Autonomy vs. Shame &amp; Doubt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Phallic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Preschool:</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smtClean="0">
                          <a:ln>
                            <a:noFill/>
                          </a:ln>
                          <a:solidFill>
                            <a:schemeClr val="tx1"/>
                          </a:solidFill>
                          <a:effectLst/>
                          <a:latin typeface="Arial" charset="0"/>
                          <a:cs typeface="Arial" charset="0"/>
                        </a:rPr>
                        <a:t>Initiative vs. Guilt</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6-11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Latency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School Age: </a:t>
                      </a:r>
                      <a:r>
                        <a:rPr kumimoji="0" lang="en-US" sz="1600" b="1" i="0" u="none" strike="noStrike" cap="none" normalizeH="0" baseline="0" dirty="0" smtClean="0">
                          <a:ln>
                            <a:noFill/>
                          </a:ln>
                          <a:solidFill>
                            <a:schemeClr val="tx1"/>
                          </a:solidFill>
                          <a:effectLst/>
                          <a:latin typeface="Arial" charset="0"/>
                          <a:cs typeface="Arial" charset="0"/>
                        </a:rPr>
                        <a:t>Industry vs. Inferiority</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12-18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Genital 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Adolescence: </a:t>
                      </a:r>
                      <a:r>
                        <a:rPr kumimoji="0" lang="en-US" sz="1600" b="1" i="0" u="none" strike="noStrike" cap="none" normalizeH="0" baseline="0" dirty="0" smtClean="0">
                          <a:ln>
                            <a:noFill/>
                          </a:ln>
                          <a:solidFill>
                            <a:schemeClr val="tx1"/>
                          </a:solidFill>
                          <a:effectLst/>
                          <a:latin typeface="Arial" charset="0"/>
                          <a:cs typeface="Arial" charset="0"/>
                        </a:rPr>
                        <a:t>Identity vs. Role Confusion</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Young Adult: </a:t>
                      </a:r>
                      <a:r>
                        <a:rPr kumimoji="0" lang="en-US" sz="1600" b="1" i="0" u="none" strike="noStrike" cap="none" normalizeH="0" baseline="0" dirty="0" smtClean="0">
                          <a:ln>
                            <a:noFill/>
                          </a:ln>
                          <a:solidFill>
                            <a:schemeClr val="tx1"/>
                          </a:solidFill>
                          <a:effectLst/>
                          <a:latin typeface="Arial" charset="0"/>
                          <a:cs typeface="Arial" charset="0"/>
                        </a:rPr>
                        <a:t>Intimacy vs. Isolation</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36-60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Middle Age: </a:t>
                      </a:r>
                      <a:r>
                        <a:rPr kumimoji="0" lang="en-US" sz="1600" b="1" i="0" u="none" strike="noStrike" cap="none" normalizeH="0" baseline="0" dirty="0" err="1" smtClean="0">
                          <a:ln>
                            <a:noFill/>
                          </a:ln>
                          <a:solidFill>
                            <a:schemeClr val="tx1"/>
                          </a:solidFill>
                          <a:effectLst/>
                          <a:latin typeface="Arial" charset="0"/>
                          <a:cs typeface="Arial" charset="0"/>
                        </a:rPr>
                        <a:t>Generativity</a:t>
                      </a:r>
                      <a:r>
                        <a:rPr kumimoji="0" lang="en-US" sz="1600" b="1" i="0" u="none" strike="noStrike" cap="none" normalizeH="0" baseline="0" dirty="0" smtClean="0">
                          <a:ln>
                            <a:noFill/>
                          </a:ln>
                          <a:solidFill>
                            <a:schemeClr val="tx1"/>
                          </a:solidFill>
                          <a:effectLst/>
                          <a:latin typeface="Arial" charset="0"/>
                          <a:cs typeface="Arial" charset="0"/>
                        </a:rPr>
                        <a:t> vs. Stagnation</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 </a:t>
                      </a:r>
                      <a:r>
                        <a:rPr kumimoji="0" lang="en-US" sz="2400" b="0" i="0" u="none" strike="noStrike" cap="none" normalizeH="0" baseline="0" dirty="0" smtClean="0">
                          <a:ln>
                            <a:noFill/>
                          </a:ln>
                          <a:solidFill>
                            <a:schemeClr val="tx1"/>
                          </a:solidFill>
                          <a:effectLst/>
                          <a:latin typeface="Arial" charset="0"/>
                          <a:cs typeface="Arial" charset="0"/>
                        </a:rPr>
                        <a:t>Later Life: </a:t>
                      </a:r>
                      <a:r>
                        <a:rPr kumimoji="0" lang="en-US" sz="1600" b="1" i="0" u="none" strike="noStrike" cap="none" normalizeH="0" baseline="0" dirty="0" smtClean="0">
                          <a:ln>
                            <a:noFill/>
                          </a:ln>
                          <a:solidFill>
                            <a:schemeClr val="tx1"/>
                          </a:solidFill>
                          <a:effectLst/>
                          <a:latin typeface="Arial" charset="0"/>
                          <a:cs typeface="Arial" charset="0"/>
                        </a:rPr>
                        <a:t>Integrity vs. Despair</a:t>
                      </a: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title"/>
          </p:nvPr>
        </p:nvSpPr>
        <p:spPr/>
        <p:txBody>
          <a:bodyPr/>
          <a:lstStyle/>
          <a:p>
            <a:pPr eaLnBrk="1" hangingPunct="1"/>
            <a:r>
              <a:rPr lang="en-US" smtClean="0"/>
              <a:t>Key Symptoms of PTSD</a:t>
            </a:r>
          </a:p>
        </p:txBody>
      </p:sp>
      <p:sp>
        <p:nvSpPr>
          <p:cNvPr id="247810" name="Rectangle 3"/>
          <p:cNvSpPr>
            <a:spLocks noGrp="1" noChangeArrowheads="1"/>
          </p:cNvSpPr>
          <p:nvPr>
            <p:ph type="body" idx="1"/>
          </p:nvPr>
        </p:nvSpPr>
        <p:spPr/>
        <p:txBody>
          <a:bodyPr/>
          <a:lstStyle/>
          <a:p>
            <a:pPr marL="609600" indent="-609600" eaLnBrk="1" hangingPunct="1">
              <a:lnSpc>
                <a:spcPct val="90000"/>
              </a:lnSpc>
              <a:buFont typeface="Wingdings 2" pitchFamily="18" charset="2"/>
              <a:buNone/>
            </a:pPr>
            <a:r>
              <a:rPr lang="en-US" sz="2800" smtClean="0"/>
              <a:t>1. Re-experiencing the traumatic event</a:t>
            </a:r>
          </a:p>
          <a:p>
            <a:pPr marL="609600" indent="-609600" eaLnBrk="1" hangingPunct="1">
              <a:lnSpc>
                <a:spcPct val="90000"/>
              </a:lnSpc>
              <a:buFontTx/>
              <a:buNone/>
            </a:pPr>
            <a:r>
              <a:rPr lang="en-US" sz="2800" smtClean="0"/>
              <a:t>		- Intrusive, distressing recollections </a:t>
            </a:r>
          </a:p>
          <a:p>
            <a:pPr marL="609600" indent="-609600" eaLnBrk="1" hangingPunct="1">
              <a:lnSpc>
                <a:spcPct val="90000"/>
              </a:lnSpc>
              <a:buFontTx/>
              <a:buNone/>
            </a:pPr>
            <a:r>
              <a:rPr lang="en-US" sz="2800" smtClean="0"/>
              <a:t>		- Flashbacks</a:t>
            </a:r>
          </a:p>
          <a:p>
            <a:pPr marL="609600" indent="-609600" eaLnBrk="1" hangingPunct="1">
              <a:lnSpc>
                <a:spcPct val="90000"/>
              </a:lnSpc>
              <a:buFontTx/>
              <a:buNone/>
            </a:pPr>
            <a:r>
              <a:rPr lang="en-US" sz="2800" smtClean="0"/>
              <a:t>		- Nightmares</a:t>
            </a:r>
          </a:p>
          <a:p>
            <a:pPr marL="609600" indent="-609600" eaLnBrk="1" hangingPunct="1">
              <a:lnSpc>
                <a:spcPct val="90000"/>
              </a:lnSpc>
              <a:buFontTx/>
              <a:buNone/>
            </a:pPr>
            <a:r>
              <a:rPr lang="en-US" sz="2800" smtClean="0"/>
              <a:t>		Exaggerated emotional and physical 			reactions to triggers that remind the 		person of the event</a:t>
            </a:r>
          </a:p>
          <a:p>
            <a:pPr marL="609600" indent="-609600" eaLnBrk="1" hangingPunct="1">
              <a:lnSpc>
                <a:spcPct val="90000"/>
              </a:lnSpc>
              <a:buFontTx/>
              <a:buNone/>
            </a:pPr>
            <a:r>
              <a:rPr lang="en-US" sz="2800" smtClean="0"/>
              <a:t>2. Avoidance of activities, places, thoughts, 			feelings, or conversations related to 		the trauma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ChangeArrowheads="1"/>
          </p:cNvSpPr>
          <p:nvPr>
            <p:ph type="title"/>
          </p:nvPr>
        </p:nvSpPr>
        <p:spPr/>
        <p:txBody>
          <a:bodyPr/>
          <a:lstStyle/>
          <a:p>
            <a:pPr eaLnBrk="1" hangingPunct="1"/>
            <a:r>
              <a:rPr lang="en-US" smtClean="0"/>
              <a:t>Key Symptoms of PTSD Con’t</a:t>
            </a:r>
          </a:p>
        </p:txBody>
      </p:sp>
      <p:sp>
        <p:nvSpPr>
          <p:cNvPr id="249858" name="Rectangle 3"/>
          <p:cNvSpPr>
            <a:spLocks noGrp="1" noChangeArrowheads="1"/>
          </p:cNvSpPr>
          <p:nvPr>
            <p:ph type="body" idx="1"/>
          </p:nvPr>
        </p:nvSpPr>
        <p:spPr/>
        <p:txBody>
          <a:bodyPr/>
          <a:lstStyle/>
          <a:p>
            <a:pPr marL="609600" indent="-609600" eaLnBrk="1" hangingPunct="1">
              <a:lnSpc>
                <a:spcPct val="80000"/>
              </a:lnSpc>
              <a:buFontTx/>
              <a:buNone/>
            </a:pPr>
            <a:r>
              <a:rPr lang="en-US" sz="2800" smtClean="0"/>
              <a:t>3. Emotional numbing</a:t>
            </a:r>
          </a:p>
          <a:p>
            <a:pPr marL="609600" indent="-609600" eaLnBrk="1" hangingPunct="1">
              <a:lnSpc>
                <a:spcPct val="80000"/>
              </a:lnSpc>
              <a:buFontTx/>
              <a:buNone/>
            </a:pPr>
            <a:r>
              <a:rPr lang="en-US" sz="2800" smtClean="0"/>
              <a:t>		- Loss of interest</a:t>
            </a:r>
          </a:p>
          <a:p>
            <a:pPr marL="609600" indent="-609600" eaLnBrk="1" hangingPunct="1">
              <a:lnSpc>
                <a:spcPct val="80000"/>
              </a:lnSpc>
              <a:buFontTx/>
              <a:buNone/>
            </a:pPr>
            <a:r>
              <a:rPr lang="en-US" sz="2800" smtClean="0"/>
              <a:t>		- Feeling detached from others</a:t>
            </a:r>
          </a:p>
          <a:p>
            <a:pPr marL="609600" indent="-609600" eaLnBrk="1" hangingPunct="1">
              <a:lnSpc>
                <a:spcPct val="80000"/>
              </a:lnSpc>
              <a:buFontTx/>
              <a:buNone/>
            </a:pPr>
            <a:r>
              <a:rPr lang="en-US" sz="2800" smtClean="0"/>
              <a:t>		- Restricted emotions</a:t>
            </a:r>
          </a:p>
          <a:p>
            <a:pPr marL="609600" indent="-609600" eaLnBrk="1" hangingPunct="1">
              <a:lnSpc>
                <a:spcPct val="80000"/>
              </a:lnSpc>
              <a:buFontTx/>
              <a:buNone/>
            </a:pPr>
            <a:r>
              <a:rPr lang="en-US" sz="2800" smtClean="0"/>
              <a:t>4. Increased arousal</a:t>
            </a:r>
          </a:p>
          <a:p>
            <a:pPr marL="609600" indent="-609600" eaLnBrk="1" hangingPunct="1">
              <a:lnSpc>
                <a:spcPct val="80000"/>
              </a:lnSpc>
              <a:buFontTx/>
              <a:buNone/>
            </a:pPr>
            <a:r>
              <a:rPr lang="en-US" sz="2800" smtClean="0"/>
              <a:t>		- Difficulty sleeping</a:t>
            </a:r>
          </a:p>
          <a:p>
            <a:pPr marL="609600" indent="-609600" eaLnBrk="1" hangingPunct="1">
              <a:lnSpc>
                <a:spcPct val="80000"/>
              </a:lnSpc>
              <a:buFontTx/>
              <a:buNone/>
            </a:pPr>
            <a:r>
              <a:rPr lang="en-US" sz="2800" smtClean="0"/>
              <a:t>		- Irritability</a:t>
            </a:r>
          </a:p>
          <a:p>
            <a:pPr marL="609600" indent="-609600" eaLnBrk="1" hangingPunct="1">
              <a:lnSpc>
                <a:spcPct val="80000"/>
              </a:lnSpc>
              <a:buFontTx/>
              <a:buNone/>
            </a:pPr>
            <a:r>
              <a:rPr lang="en-US" sz="2800" smtClean="0"/>
              <a:t>		- Difficulty concentrating</a:t>
            </a:r>
          </a:p>
          <a:p>
            <a:pPr marL="609600" indent="-609600" eaLnBrk="1" hangingPunct="1">
              <a:lnSpc>
                <a:spcPct val="80000"/>
              </a:lnSpc>
              <a:buFontTx/>
              <a:buNone/>
            </a:pPr>
            <a:r>
              <a:rPr lang="en-US" sz="2800" smtClean="0"/>
              <a:t>		- Hypervigilance</a:t>
            </a:r>
          </a:p>
          <a:p>
            <a:pPr marL="609600" indent="-609600" eaLnBrk="1" hangingPunct="1">
              <a:lnSpc>
                <a:spcPct val="80000"/>
              </a:lnSpc>
              <a:buFontTx/>
              <a:buNone/>
            </a:pPr>
            <a:r>
              <a:rPr lang="en-US" sz="2800" smtClean="0"/>
              <a:t>		- Exaggerated startle response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p:nvPr>
        </p:nvSpPr>
        <p:spPr>
          <a:xfrm>
            <a:off x="457200" y="304800"/>
            <a:ext cx="8229600" cy="1143000"/>
          </a:xfrm>
        </p:spPr>
        <p:txBody>
          <a:bodyPr/>
          <a:lstStyle/>
          <a:p>
            <a:pPr eaLnBrk="1" hangingPunct="1"/>
            <a:r>
              <a:rPr lang="en-US" dirty="0" smtClean="0"/>
              <a:t>How to Recognize PTSD </a:t>
            </a:r>
            <a:r>
              <a:rPr lang="en-US" dirty="0" err="1" smtClean="0"/>
              <a:t>Con’t</a:t>
            </a:r>
            <a:endParaRPr lang="en-US" dirty="0" smtClean="0"/>
          </a:p>
        </p:txBody>
      </p:sp>
      <p:sp>
        <p:nvSpPr>
          <p:cNvPr id="251906" name="Rectangle 3"/>
          <p:cNvSpPr>
            <a:spLocks noGrp="1" noChangeArrowheads="1"/>
          </p:cNvSpPr>
          <p:nvPr>
            <p:ph type="body" idx="1"/>
          </p:nvPr>
        </p:nvSpPr>
        <p:spPr>
          <a:xfrm>
            <a:off x="304800" y="1371600"/>
            <a:ext cx="8610600" cy="5257800"/>
          </a:xfrm>
        </p:spPr>
        <p:txBody>
          <a:bodyPr/>
          <a:lstStyle/>
          <a:p>
            <a:pPr marL="609600" indent="-609600" algn="ctr" eaLnBrk="1" hangingPunct="1">
              <a:buFontTx/>
              <a:buNone/>
            </a:pPr>
            <a:r>
              <a:rPr lang="en-US" sz="4000" dirty="0" smtClean="0">
                <a:solidFill>
                  <a:srgbClr val="C00000"/>
                </a:solidFill>
              </a:rPr>
              <a:t>The Impact of the Stressor</a:t>
            </a:r>
          </a:p>
          <a:p>
            <a:pPr marL="609600" indent="-609600" eaLnBrk="1" hangingPunct="1">
              <a:buFontTx/>
              <a:buNone/>
            </a:pPr>
            <a:r>
              <a:rPr lang="en-US" sz="3600" dirty="0" smtClean="0"/>
              <a:t>Must be extreme, not just severe, e.g., actual or threatened deaths, serious injury, rape, or childhood sexual abuse</a:t>
            </a:r>
          </a:p>
          <a:p>
            <a:pPr marL="609600" indent="-609600" eaLnBrk="1" hangingPunct="1">
              <a:buFontTx/>
              <a:buNone/>
            </a:pPr>
            <a:r>
              <a:rPr lang="en-US" sz="3600" dirty="0" smtClean="0"/>
              <a:t>Causes powerful subjective responses – intense fear, </a:t>
            </a:r>
          </a:p>
          <a:p>
            <a:pPr marL="609600" indent="-609600" algn="ctr" eaLnBrk="1" hangingPunct="1">
              <a:buNone/>
            </a:pPr>
            <a:r>
              <a:rPr lang="en-US" dirty="0" smtClean="0">
                <a:solidFill>
                  <a:schemeClr val="bg1"/>
                </a:solidFill>
              </a:rPr>
              <a:t>http://</a:t>
            </a:r>
            <a:r>
              <a:rPr lang="en-US" dirty="0" smtClean="0"/>
              <a:t>www.pbs.org/now/shows/339/index.html</a:t>
            </a:r>
            <a:endParaRPr lang="en-US" dirty="0" smtClean="0">
              <a:solidFill>
                <a:schemeClr val="bg1"/>
              </a:solidFill>
            </a:endParaRPr>
          </a:p>
          <a:p>
            <a:pPr marL="609600" indent="-609600" algn="ctr" eaLnBrk="1" hangingPunct="1">
              <a:buFontTx/>
              <a:buNone/>
            </a:pPr>
            <a:endParaRPr lang="en-US" dirty="0" smtClean="0">
              <a:solidFill>
                <a:schemeClr val="bg1"/>
              </a:solidFill>
            </a:endParaRPr>
          </a:p>
          <a:p>
            <a:pPr marL="609600" indent="-609600" algn="ctr" eaLnBrk="1" hangingPunct="1">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p:nvPr>
        </p:nvSpPr>
        <p:spPr/>
        <p:txBody>
          <a:bodyPr/>
          <a:lstStyle/>
          <a:p>
            <a:pPr eaLnBrk="1" hangingPunct="1"/>
            <a:r>
              <a:rPr lang="en-US" smtClean="0"/>
              <a:t>C0-Morbid Disorders with PTSD</a:t>
            </a:r>
          </a:p>
        </p:txBody>
      </p:sp>
      <p:sp>
        <p:nvSpPr>
          <p:cNvPr id="253954" name="Rectangle 3"/>
          <p:cNvSpPr>
            <a:spLocks noGrp="1" noChangeArrowheads="1"/>
          </p:cNvSpPr>
          <p:nvPr>
            <p:ph type="body" idx="1"/>
          </p:nvPr>
        </p:nvSpPr>
        <p:spPr/>
        <p:txBody>
          <a:bodyPr/>
          <a:lstStyle/>
          <a:p>
            <a:pPr eaLnBrk="1" hangingPunct="1">
              <a:buFontTx/>
              <a:buNone/>
            </a:pPr>
            <a:r>
              <a:rPr lang="en-US" sz="3200" smtClean="0"/>
              <a:t>	Substance abuse or dependence</a:t>
            </a:r>
          </a:p>
          <a:p>
            <a:pPr eaLnBrk="1" hangingPunct="1">
              <a:buFontTx/>
              <a:buNone/>
            </a:pPr>
            <a:r>
              <a:rPr lang="en-US" sz="3200" smtClean="0"/>
              <a:t>	Major depressive disorder</a:t>
            </a:r>
          </a:p>
          <a:p>
            <a:pPr eaLnBrk="1" hangingPunct="1">
              <a:buFontTx/>
              <a:buNone/>
            </a:pPr>
            <a:r>
              <a:rPr lang="en-US" sz="3200" smtClean="0"/>
              <a:t>	 Panic Disorder/agoraphobia</a:t>
            </a:r>
          </a:p>
          <a:p>
            <a:pPr eaLnBrk="1" hangingPunct="1">
              <a:buFontTx/>
              <a:buNone/>
            </a:pPr>
            <a:r>
              <a:rPr lang="en-US" sz="3200" smtClean="0"/>
              <a:t>	Generalized anxiety disorder</a:t>
            </a:r>
          </a:p>
          <a:p>
            <a:pPr eaLnBrk="1" hangingPunct="1">
              <a:buFontTx/>
              <a:buNone/>
            </a:pPr>
            <a:r>
              <a:rPr lang="en-US" sz="3200" smtClean="0"/>
              <a:t>	Obsessive-compulsive disorder</a:t>
            </a:r>
          </a:p>
          <a:p>
            <a:pPr eaLnBrk="1" hangingPunct="1">
              <a:buFontTx/>
              <a:buNone/>
            </a:pPr>
            <a:r>
              <a:rPr lang="en-US" sz="3200" smtClean="0"/>
              <a:t>	Social phobia</a:t>
            </a:r>
          </a:p>
          <a:p>
            <a:pPr eaLnBrk="1" hangingPunct="1">
              <a:buFontTx/>
              <a:buNone/>
            </a:pPr>
            <a:r>
              <a:rPr lang="en-US" sz="3200" smtClean="0"/>
              <a:t>	Bipolar disorder</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p:txBody>
          <a:bodyPr/>
          <a:lstStyle/>
          <a:p>
            <a:pPr eaLnBrk="1" hangingPunct="1"/>
            <a:r>
              <a:rPr lang="en-US" smtClean="0"/>
              <a:t>Anorexia Nervosa</a:t>
            </a:r>
          </a:p>
        </p:txBody>
      </p:sp>
      <p:sp>
        <p:nvSpPr>
          <p:cNvPr id="256002" name="Rectangle 3"/>
          <p:cNvSpPr>
            <a:spLocks noGrp="1" noChangeArrowheads="1"/>
          </p:cNvSpPr>
          <p:nvPr>
            <p:ph type="body" idx="1"/>
          </p:nvPr>
        </p:nvSpPr>
        <p:spPr/>
        <p:txBody>
          <a:bodyPr/>
          <a:lstStyle/>
          <a:p>
            <a:pPr marL="609600" indent="-609600" eaLnBrk="1" hangingPunct="1">
              <a:buFontTx/>
              <a:buAutoNum type="alphaUcPeriod"/>
            </a:pPr>
            <a:r>
              <a:rPr lang="en-US" smtClean="0"/>
              <a:t>Refusal to maintain body weight at or above a minimally normal weight for age and height (weight loss leading to maintenance of body weight less than 85% of that expected; or failure to make expected weight gain during period of growth, leading to body weight loss less than 85% of that expected).</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p:txBody>
          <a:bodyPr/>
          <a:lstStyle/>
          <a:p>
            <a:pPr eaLnBrk="1" hangingPunct="1"/>
            <a:r>
              <a:rPr lang="en-US" smtClean="0"/>
              <a:t>Anorexia Nervosa Con’t</a:t>
            </a:r>
          </a:p>
        </p:txBody>
      </p:sp>
      <p:sp>
        <p:nvSpPr>
          <p:cNvPr id="258050" name="Rectangle 3"/>
          <p:cNvSpPr>
            <a:spLocks noGrp="1" noChangeArrowheads="1"/>
          </p:cNvSpPr>
          <p:nvPr>
            <p:ph type="body" idx="1"/>
          </p:nvPr>
        </p:nvSpPr>
        <p:spPr/>
        <p:txBody>
          <a:bodyPr/>
          <a:lstStyle/>
          <a:p>
            <a:pPr marL="609600" indent="-609600" eaLnBrk="1" hangingPunct="1">
              <a:buFontTx/>
              <a:buNone/>
            </a:pPr>
            <a:r>
              <a:rPr lang="en-US" sz="3200" smtClean="0"/>
              <a:t>B. Intense fear of gaining weight or becoming fat, even though underweight.</a:t>
            </a:r>
          </a:p>
          <a:p>
            <a:pPr marL="609600" indent="-609600" eaLnBrk="1" hangingPunct="1">
              <a:buFontTx/>
              <a:buNone/>
            </a:pPr>
            <a:r>
              <a:rPr lang="en-US" sz="3200" smtClean="0"/>
              <a:t>C. Disturbance in the way in which one’s body weight or shape is experienced, undue influence of body weight or shape on self-evaluation, or denial of the seriousness of the current low body weight.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ChangeArrowheads="1"/>
          </p:cNvSpPr>
          <p:nvPr>
            <p:ph type="title"/>
          </p:nvPr>
        </p:nvSpPr>
        <p:spPr/>
        <p:txBody>
          <a:bodyPr/>
          <a:lstStyle/>
          <a:p>
            <a:pPr eaLnBrk="1" hangingPunct="1"/>
            <a:r>
              <a:rPr lang="en-US" smtClean="0"/>
              <a:t>Anorexia Nervosa Con’t</a:t>
            </a:r>
          </a:p>
        </p:txBody>
      </p:sp>
      <p:sp>
        <p:nvSpPr>
          <p:cNvPr id="260098" name="Rectangle 3"/>
          <p:cNvSpPr>
            <a:spLocks noGrp="1" noChangeArrowheads="1"/>
          </p:cNvSpPr>
          <p:nvPr>
            <p:ph type="body" idx="1"/>
          </p:nvPr>
        </p:nvSpPr>
        <p:spPr/>
        <p:txBody>
          <a:bodyPr/>
          <a:lstStyle/>
          <a:p>
            <a:pPr marL="609600" indent="-609600" eaLnBrk="1" hangingPunct="1">
              <a:buFontTx/>
              <a:buNone/>
            </a:pPr>
            <a:r>
              <a:rPr lang="en-US" sz="3200" smtClean="0"/>
              <a:t>D. In postmenarcheal females, amenorrhea ie., the absence of at least three consecutive menstrual cycles.</a:t>
            </a:r>
          </a:p>
          <a:p>
            <a:pPr marL="609600" indent="-609600" eaLnBrk="1" hangingPunct="1">
              <a:buFontTx/>
              <a:buNone/>
            </a:pPr>
            <a:r>
              <a:rPr lang="en-US" sz="3200" smtClean="0"/>
              <a:t>Restrictive Type: not engaging in binge-eating or purging behavior .</a:t>
            </a:r>
          </a:p>
          <a:p>
            <a:pPr marL="609600" indent="-609600" eaLnBrk="1" hangingPunct="1">
              <a:buFontTx/>
              <a:buNone/>
            </a:pPr>
            <a:r>
              <a:rPr lang="en-US" sz="3200" smtClean="0"/>
              <a:t>Binge-Eating/Purging Type: regularly engaged in binge-eating or purging.</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dirty="0" smtClean="0"/>
              <a:t>NIMH </a:t>
            </a:r>
            <a:r>
              <a:rPr lang="en-US" dirty="0" err="1" smtClean="0"/>
              <a:t>Longterm</a:t>
            </a:r>
            <a:r>
              <a:rPr lang="en-US" dirty="0" smtClean="0"/>
              <a:t> AN symptoms</a:t>
            </a:r>
            <a:endParaRPr lang="en-US" dirty="0"/>
          </a:p>
        </p:txBody>
      </p:sp>
      <p:sp>
        <p:nvSpPr>
          <p:cNvPr id="3" name="Content Placeholder 2"/>
          <p:cNvSpPr>
            <a:spLocks noGrp="1"/>
          </p:cNvSpPr>
          <p:nvPr>
            <p:ph idx="1"/>
          </p:nvPr>
        </p:nvSpPr>
        <p:spPr>
          <a:xfrm>
            <a:off x="457200" y="1447801"/>
            <a:ext cx="8229600" cy="4876800"/>
          </a:xfrm>
        </p:spPr>
        <p:txBody>
          <a:bodyPr/>
          <a:lstStyle/>
          <a:p>
            <a:r>
              <a:rPr lang="en-US" dirty="0" smtClean="0"/>
              <a:t>thinning of the bones (</a:t>
            </a:r>
            <a:r>
              <a:rPr lang="en-US" dirty="0" err="1" smtClean="0"/>
              <a:t>osteopenia</a:t>
            </a:r>
            <a:r>
              <a:rPr lang="en-US" dirty="0" smtClean="0"/>
              <a:t> or osteoporosis)</a:t>
            </a:r>
          </a:p>
          <a:p>
            <a:r>
              <a:rPr lang="en-US" dirty="0" smtClean="0"/>
              <a:t>brittle hair and nails</a:t>
            </a:r>
          </a:p>
          <a:p>
            <a:r>
              <a:rPr lang="en-US" dirty="0" smtClean="0"/>
              <a:t>dry and yellowish skin</a:t>
            </a:r>
          </a:p>
          <a:p>
            <a:r>
              <a:rPr lang="en-US" dirty="0" smtClean="0"/>
              <a:t>growth of fine hair over body (e.g., </a:t>
            </a:r>
            <a:r>
              <a:rPr lang="en-US" dirty="0" err="1" smtClean="0"/>
              <a:t>lanugo</a:t>
            </a:r>
            <a:r>
              <a:rPr lang="en-US" dirty="0" smtClean="0"/>
              <a:t>)</a:t>
            </a:r>
          </a:p>
          <a:p>
            <a:r>
              <a:rPr lang="en-US" dirty="0" smtClean="0"/>
              <a:t>mild anemia, and muscle weakness and loss</a:t>
            </a:r>
          </a:p>
          <a:p>
            <a:r>
              <a:rPr lang="en-US" dirty="0" smtClean="0"/>
              <a:t>severe constipation</a:t>
            </a:r>
          </a:p>
          <a:p>
            <a:r>
              <a:rPr lang="en-US" dirty="0" smtClean="0"/>
              <a:t>low blood pressure, slowed breathing and pulse</a:t>
            </a:r>
          </a:p>
          <a:p>
            <a:r>
              <a:rPr lang="en-US" dirty="0" smtClean="0"/>
              <a:t>drop in internal body temperature, causing a person to feel cold all the time</a:t>
            </a:r>
          </a:p>
          <a:p>
            <a:r>
              <a:rPr lang="en-US" dirty="0" smtClean="0"/>
              <a:t>lethargy</a:t>
            </a:r>
          </a:p>
          <a:p>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ChangeArrowheads="1"/>
          </p:cNvSpPr>
          <p:nvPr>
            <p:ph type="title"/>
          </p:nvPr>
        </p:nvSpPr>
        <p:spPr/>
        <p:txBody>
          <a:bodyPr/>
          <a:lstStyle/>
          <a:p>
            <a:pPr eaLnBrk="1" hangingPunct="1"/>
            <a:r>
              <a:rPr lang="en-US" smtClean="0"/>
              <a:t>Bulimia Nervosa</a:t>
            </a:r>
          </a:p>
        </p:txBody>
      </p:sp>
      <p:sp>
        <p:nvSpPr>
          <p:cNvPr id="262146" name="Rectangle 3"/>
          <p:cNvSpPr>
            <a:spLocks noGrp="1" noChangeArrowheads="1"/>
          </p:cNvSpPr>
          <p:nvPr>
            <p:ph type="body" idx="1"/>
          </p:nvPr>
        </p:nvSpPr>
        <p:spPr/>
        <p:txBody>
          <a:bodyPr/>
          <a:lstStyle/>
          <a:p>
            <a:pPr marL="609600" indent="-609600" eaLnBrk="1" hangingPunct="1">
              <a:lnSpc>
                <a:spcPct val="90000"/>
              </a:lnSpc>
              <a:buFontTx/>
              <a:buAutoNum type="alphaUcPeriod"/>
            </a:pPr>
            <a:r>
              <a:rPr lang="en-US" sz="2800" smtClean="0"/>
              <a:t>Recurrent episodes of binge eating. An episode is characterized by both of the following:</a:t>
            </a:r>
          </a:p>
          <a:p>
            <a:pPr marL="1371600" lvl="2" indent="-457200" eaLnBrk="1" hangingPunct="1">
              <a:lnSpc>
                <a:spcPct val="90000"/>
              </a:lnSpc>
              <a:buFont typeface="Wingdings 2" pitchFamily="18" charset="2"/>
              <a:buNone/>
            </a:pPr>
            <a:r>
              <a:rPr lang="en-US" sz="2800" smtClean="0"/>
              <a:t>1. Eating, in a discrete period of time (e.g. within any 2 hr period) an amount of food that is definitely larger than most people would eat during a similar period of time and under similar circumstance</a:t>
            </a:r>
          </a:p>
          <a:p>
            <a:pPr marL="1371600" lvl="2" indent="-457200" eaLnBrk="1" hangingPunct="1">
              <a:lnSpc>
                <a:spcPct val="90000"/>
              </a:lnSpc>
              <a:buFontTx/>
              <a:buNone/>
            </a:pPr>
            <a:r>
              <a:rPr lang="en-US" sz="2800" smtClean="0"/>
              <a:t>2. A sense of lack of control over eating during the episode (e.g. a feeling that one cannot stop eating or control what or how much one is eating</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ChangeArrowheads="1"/>
          </p:cNvSpPr>
          <p:nvPr>
            <p:ph type="title"/>
          </p:nvPr>
        </p:nvSpPr>
        <p:spPr/>
        <p:txBody>
          <a:bodyPr/>
          <a:lstStyle/>
          <a:p>
            <a:pPr eaLnBrk="1" hangingPunct="1"/>
            <a:r>
              <a:rPr lang="en-US" smtClean="0"/>
              <a:t>Bulimia Nervosa, Con’t</a:t>
            </a:r>
          </a:p>
        </p:txBody>
      </p:sp>
      <p:sp>
        <p:nvSpPr>
          <p:cNvPr id="264194" name="Rectangle 3"/>
          <p:cNvSpPr>
            <a:spLocks noGrp="1" noChangeArrowheads="1"/>
          </p:cNvSpPr>
          <p:nvPr>
            <p:ph type="body" idx="1"/>
          </p:nvPr>
        </p:nvSpPr>
        <p:spPr/>
        <p:txBody>
          <a:bodyPr/>
          <a:lstStyle/>
          <a:p>
            <a:pPr marL="609600" indent="-609600" eaLnBrk="1" hangingPunct="1">
              <a:lnSpc>
                <a:spcPct val="90000"/>
              </a:lnSpc>
              <a:buFontTx/>
              <a:buNone/>
            </a:pPr>
            <a:r>
              <a:rPr lang="en-US" sz="3200" smtClean="0"/>
              <a:t>B. Recurrent inappropriate compensatory behavior in order to prevent weight gain, such as self-induced vomiting, misuse of laxatives, diuretics, enemas, or other medications; fasting; or excessive exercise</a:t>
            </a:r>
          </a:p>
          <a:p>
            <a:pPr marL="609600" indent="-609600" eaLnBrk="1" hangingPunct="1">
              <a:lnSpc>
                <a:spcPct val="90000"/>
              </a:lnSpc>
              <a:buFontTx/>
              <a:buNone/>
            </a:pPr>
            <a:r>
              <a:rPr lang="en-US" sz="3200" smtClean="0"/>
              <a:t>C. The binge eating and inappropriate compensatory behaviors both occur, on average, at least twice a week for 3 mos.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0"/>
          <p:cNvSpPr>
            <a:spLocks noGrp="1"/>
          </p:cNvSpPr>
          <p:nvPr>
            <p:ph type="title"/>
          </p:nvPr>
        </p:nvSpPr>
        <p:spPr>
          <a:xfrm>
            <a:off x="457200" y="503238"/>
            <a:ext cx="8229600" cy="639762"/>
          </a:xfrm>
        </p:spPr>
        <p:txBody>
          <a:bodyPr/>
          <a:lstStyle/>
          <a:p>
            <a:pPr eaLnBrk="1" hangingPunct="1"/>
            <a:r>
              <a:rPr lang="en-US" sz="3200" b="1" smtClean="0"/>
              <a:t>Erikson's Stages of Psychosocial Development</a:t>
            </a:r>
            <a:r>
              <a:rPr lang="en-US" sz="3200" smtClean="0"/>
              <a:t> </a:t>
            </a:r>
          </a:p>
        </p:txBody>
      </p:sp>
      <p:graphicFrame>
        <p:nvGraphicFramePr>
          <p:cNvPr id="9" name="Table Placeholder 8"/>
          <p:cNvGraphicFramePr>
            <a:graphicFrameLocks noGrp="1"/>
          </p:cNvGraphicFramePr>
          <p:nvPr>
            <p:ph type="tbl" idx="1"/>
          </p:nvPr>
        </p:nvGraphicFramePr>
        <p:xfrm>
          <a:off x="304800" y="1295400"/>
          <a:ext cx="8610600" cy="5444802"/>
        </p:xfrm>
        <a:graphic>
          <a:graphicData uri="http://schemas.openxmlformats.org/drawingml/2006/table">
            <a:tbl>
              <a:tblPr firstRow="1" bandRow="1">
                <a:tableStyleId>{5C22544A-7EE6-4342-B048-85BDC9FD1C3A}</a:tableStyleId>
              </a:tblPr>
              <a:tblGrid>
                <a:gridCol w="2152650"/>
                <a:gridCol w="2152650"/>
                <a:gridCol w="2152650"/>
                <a:gridCol w="2152650"/>
              </a:tblGrid>
              <a:tr h="346568">
                <a:tc>
                  <a:txBody>
                    <a:bodyPr/>
                    <a:lstStyle/>
                    <a:p>
                      <a:pPr fontAlgn="t"/>
                      <a:r>
                        <a:rPr lang="en-US" b="1" dirty="0"/>
                        <a:t>Stage</a:t>
                      </a:r>
                      <a:endParaRPr lang="en-US" dirty="0"/>
                    </a:p>
                  </a:txBody>
                  <a:tcPr/>
                </a:tc>
                <a:tc>
                  <a:txBody>
                    <a:bodyPr/>
                    <a:lstStyle/>
                    <a:p>
                      <a:pPr fontAlgn="t"/>
                      <a:r>
                        <a:rPr lang="en-US" b="1" dirty="0"/>
                        <a:t>Basic Conflict</a:t>
                      </a:r>
                      <a:endParaRPr lang="en-US" dirty="0"/>
                    </a:p>
                  </a:txBody>
                  <a:tcPr/>
                </a:tc>
                <a:tc>
                  <a:txBody>
                    <a:bodyPr/>
                    <a:lstStyle/>
                    <a:p>
                      <a:pPr fontAlgn="t"/>
                      <a:r>
                        <a:rPr lang="en-US" b="1"/>
                        <a:t>Important Events</a:t>
                      </a:r>
                      <a:endParaRPr lang="en-US"/>
                    </a:p>
                  </a:txBody>
                  <a:tcPr/>
                </a:tc>
                <a:tc>
                  <a:txBody>
                    <a:bodyPr/>
                    <a:lstStyle/>
                    <a:p>
                      <a:pPr fontAlgn="t"/>
                      <a:r>
                        <a:rPr lang="en-US" b="1"/>
                        <a:t>Outcome</a:t>
                      </a:r>
                      <a:endParaRPr lang="en-US"/>
                    </a:p>
                  </a:txBody>
                  <a:tcPr/>
                </a:tc>
              </a:tr>
              <a:tr h="1127760">
                <a:tc>
                  <a:txBody>
                    <a:bodyPr/>
                    <a:lstStyle/>
                    <a:p>
                      <a:pPr fontAlgn="t"/>
                      <a:r>
                        <a:rPr lang="en-US" b="1"/>
                        <a:t>Infancy (birth to 18 months)</a:t>
                      </a:r>
                      <a:endParaRPr lang="en-US"/>
                    </a:p>
                  </a:txBody>
                  <a:tcPr/>
                </a:tc>
                <a:tc>
                  <a:txBody>
                    <a:bodyPr/>
                    <a:lstStyle/>
                    <a:p>
                      <a:pPr fontAlgn="t"/>
                      <a:r>
                        <a:rPr lang="en-US" dirty="0"/>
                        <a:t>Trust vs. Mistrust</a:t>
                      </a:r>
                    </a:p>
                  </a:txBody>
                  <a:tcPr/>
                </a:tc>
                <a:tc>
                  <a:txBody>
                    <a:bodyPr/>
                    <a:lstStyle/>
                    <a:p>
                      <a:pPr fontAlgn="t"/>
                      <a:r>
                        <a:rPr lang="en-US"/>
                        <a:t>Feeding</a:t>
                      </a:r>
                    </a:p>
                  </a:txBody>
                  <a:tcPr/>
                </a:tc>
                <a:tc>
                  <a:txBody>
                    <a:bodyPr/>
                    <a:lstStyle/>
                    <a:p>
                      <a:pPr fontAlgn="t"/>
                      <a:r>
                        <a:rPr lang="en-US" sz="1300" dirty="0"/>
                        <a:t>Children develop a sense of trust when caregivers provide </a:t>
                      </a:r>
                      <a:r>
                        <a:rPr lang="en-US" sz="1300" dirty="0" err="1"/>
                        <a:t>reliabilty</a:t>
                      </a:r>
                      <a:r>
                        <a:rPr lang="en-US" sz="1300" dirty="0"/>
                        <a:t>, care, and affection. A lack of this will lead to mistrust</a:t>
                      </a:r>
                      <a:r>
                        <a:rPr lang="en-US" sz="1400" dirty="0"/>
                        <a:t>.</a:t>
                      </a:r>
                    </a:p>
                  </a:txBody>
                  <a:tcPr/>
                </a:tc>
              </a:tr>
              <a:tr h="1726242">
                <a:tc>
                  <a:txBody>
                    <a:bodyPr/>
                    <a:lstStyle/>
                    <a:p>
                      <a:pPr fontAlgn="t"/>
                      <a:r>
                        <a:rPr lang="en-US" b="1" dirty="0"/>
                        <a:t>Early Childhood (2 to 3 years)</a:t>
                      </a:r>
                      <a:endParaRPr lang="en-US" dirty="0"/>
                    </a:p>
                  </a:txBody>
                  <a:tcPr/>
                </a:tc>
                <a:tc>
                  <a:txBody>
                    <a:bodyPr/>
                    <a:lstStyle/>
                    <a:p>
                      <a:pPr fontAlgn="t"/>
                      <a:r>
                        <a:rPr lang="en-US" dirty="0"/>
                        <a:t>Autonomy vs. Shame and Doubt</a:t>
                      </a:r>
                    </a:p>
                  </a:txBody>
                  <a:tcPr/>
                </a:tc>
                <a:tc>
                  <a:txBody>
                    <a:bodyPr/>
                    <a:lstStyle/>
                    <a:p>
                      <a:pPr fontAlgn="t"/>
                      <a:r>
                        <a:rPr lang="en-US" dirty="0"/>
                        <a:t>Toilet Training</a:t>
                      </a:r>
                    </a:p>
                  </a:txBody>
                  <a:tcPr/>
                </a:tc>
                <a:tc>
                  <a:txBody>
                    <a:bodyPr/>
                    <a:lstStyle/>
                    <a:p>
                      <a:pPr fontAlgn="t"/>
                      <a:r>
                        <a:rPr lang="en-US" sz="1300" dirty="0" smtClean="0"/>
                        <a:t>Children need to develop a sense of personal control over physical skills and a sense of independence</a:t>
                      </a:r>
                      <a:r>
                        <a:rPr lang="en-US" sz="1300" dirty="0"/>
                        <a:t>. Success </a:t>
                      </a:r>
                      <a:r>
                        <a:rPr lang="en-US" sz="1300" dirty="0" smtClean="0"/>
                        <a:t>leads </a:t>
                      </a:r>
                      <a:r>
                        <a:rPr lang="en-US" sz="1300" dirty="0"/>
                        <a:t>to feelings of autonomy, failure results in feelings of shame and doubt.</a:t>
                      </a:r>
                    </a:p>
                  </a:txBody>
                  <a:tcPr/>
                </a:tc>
              </a:tr>
              <a:tr h="2006174">
                <a:tc>
                  <a:txBody>
                    <a:bodyPr/>
                    <a:lstStyle/>
                    <a:p>
                      <a:pPr fontAlgn="t"/>
                      <a:r>
                        <a:rPr lang="en-US" b="1" dirty="0"/>
                        <a:t>Preschool (3 to 5 years)</a:t>
                      </a:r>
                      <a:endParaRPr lang="en-US" dirty="0"/>
                    </a:p>
                  </a:txBody>
                  <a:tcPr/>
                </a:tc>
                <a:tc>
                  <a:txBody>
                    <a:bodyPr/>
                    <a:lstStyle/>
                    <a:p>
                      <a:pPr fontAlgn="t"/>
                      <a:r>
                        <a:rPr lang="en-US"/>
                        <a:t>Initiative vs. Guilt</a:t>
                      </a:r>
                    </a:p>
                  </a:txBody>
                  <a:tcPr/>
                </a:tc>
                <a:tc>
                  <a:txBody>
                    <a:bodyPr/>
                    <a:lstStyle/>
                    <a:p>
                      <a:pPr fontAlgn="t"/>
                      <a:r>
                        <a:rPr lang="en-US" dirty="0"/>
                        <a:t>Exploration</a:t>
                      </a:r>
                    </a:p>
                  </a:txBody>
                  <a:tcPr/>
                </a:tc>
                <a:tc>
                  <a:txBody>
                    <a:bodyPr/>
                    <a:lstStyle/>
                    <a:p>
                      <a:pPr fontAlgn="t"/>
                      <a:r>
                        <a:rPr lang="en-US" sz="1400" dirty="0"/>
                        <a:t>Children need to begin asserting control and power over the environment. Success in this stage leads to a sense of purpose. Children who try to exert too much power experience disapproval, resulting in a sense of guilt.</a:t>
                      </a:r>
                    </a:p>
                  </a:txBody>
                  <a:tcPr/>
                </a:tc>
              </a:tr>
            </a:tbl>
          </a:graphicData>
        </a:graphic>
      </p:graphicFrame>
      <p:pic>
        <p:nvPicPr>
          <p:cNvPr id="57373" name="Picture 3" descr="http://z.about.com"/>
          <p:cNvPicPr>
            <a:picLocks noChangeAspect="1" noChangeArrowheads="1"/>
          </p:cNvPicPr>
          <p:nvPr/>
        </p:nvPicPr>
        <p:blipFill>
          <a:blip r:embed="rId3"/>
          <a:srcRect/>
          <a:stretch>
            <a:fillRect/>
          </a:stretch>
        </p:blipFill>
        <p:spPr bwMode="auto">
          <a:xfrm>
            <a:off x="0" y="0"/>
            <a:ext cx="9525" cy="57150"/>
          </a:xfrm>
          <a:prstGeom prst="rect">
            <a:avLst/>
          </a:prstGeom>
          <a:noFill/>
          <a:ln w="9525">
            <a:noFill/>
            <a:miter lim="800000"/>
            <a:headEnd/>
            <a:tailEnd/>
          </a:ln>
        </p:spPr>
      </p:pic>
      <p:pic>
        <p:nvPicPr>
          <p:cNvPr id="57374" name="Picture 4" descr="http://z.about.com"/>
          <p:cNvPicPr>
            <a:picLocks noChangeAspect="1" noChangeArrowheads="1"/>
          </p:cNvPicPr>
          <p:nvPr/>
        </p:nvPicPr>
        <p:blipFill>
          <a:blip r:embed="rId3"/>
          <a:srcRect/>
          <a:stretch>
            <a:fillRect/>
          </a:stretch>
        </p:blipFill>
        <p:spPr bwMode="auto">
          <a:xfrm>
            <a:off x="0" y="0"/>
            <a:ext cx="9525" cy="57150"/>
          </a:xfrm>
          <a:prstGeom prst="rect">
            <a:avLst/>
          </a:prstGeom>
          <a:noFill/>
          <a:ln w="9525">
            <a:noFill/>
            <a:miter lim="800000"/>
            <a:headEnd/>
            <a:tailEnd/>
          </a:ln>
        </p:spPr>
      </p:pic>
      <p:pic>
        <p:nvPicPr>
          <p:cNvPr id="57375" name="Picture 2" descr="http://z.about.com"/>
          <p:cNvPicPr>
            <a:picLocks noChangeAspect="1" noChangeArrowheads="1"/>
          </p:cNvPicPr>
          <p:nvPr/>
        </p:nvPicPr>
        <p:blipFill>
          <a:blip r:embed="rId3"/>
          <a:srcRect/>
          <a:stretch>
            <a:fillRect/>
          </a:stretch>
        </p:blipFill>
        <p:spPr bwMode="auto">
          <a:xfrm>
            <a:off x="0" y="-68263"/>
            <a:ext cx="9525" cy="9525"/>
          </a:xfrm>
          <a:prstGeom prst="rect">
            <a:avLst/>
          </a:prstGeom>
          <a:noFill/>
          <a:ln w="9525">
            <a:noFill/>
            <a:miter lim="800000"/>
            <a:headEnd/>
            <a:tailEnd/>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ChangeArrowheads="1"/>
          </p:cNvSpPr>
          <p:nvPr>
            <p:ph type="title"/>
          </p:nvPr>
        </p:nvSpPr>
        <p:spPr/>
        <p:txBody>
          <a:bodyPr/>
          <a:lstStyle/>
          <a:p>
            <a:pPr eaLnBrk="1" hangingPunct="1"/>
            <a:r>
              <a:rPr lang="en-US" smtClean="0"/>
              <a:t>Bulimia Nervosa, Con’t</a:t>
            </a:r>
          </a:p>
        </p:txBody>
      </p:sp>
      <p:sp>
        <p:nvSpPr>
          <p:cNvPr id="266242" name="Rectangle 3"/>
          <p:cNvSpPr>
            <a:spLocks noGrp="1" noChangeArrowheads="1"/>
          </p:cNvSpPr>
          <p:nvPr>
            <p:ph type="body" idx="1"/>
          </p:nvPr>
        </p:nvSpPr>
        <p:spPr/>
        <p:txBody>
          <a:bodyPr/>
          <a:lstStyle/>
          <a:p>
            <a:pPr marL="609600" indent="-609600" eaLnBrk="1" hangingPunct="1">
              <a:buFontTx/>
              <a:buNone/>
            </a:pPr>
            <a:r>
              <a:rPr lang="en-US" smtClean="0"/>
              <a:t>D. Self-evaluation is unduly influenced by body shape and weight</a:t>
            </a:r>
          </a:p>
          <a:p>
            <a:pPr marL="609600" indent="-609600" eaLnBrk="1" hangingPunct="1">
              <a:buFontTx/>
              <a:buNone/>
            </a:pPr>
            <a:r>
              <a:rPr lang="en-US" smtClean="0"/>
              <a:t>E. The disturbance does not occur exclusively during episodes of Anorexia Nervosa</a:t>
            </a:r>
          </a:p>
          <a:p>
            <a:pPr marL="609600" indent="-609600" eaLnBrk="1" hangingPunct="1">
              <a:buFontTx/>
              <a:buNone/>
            </a:pPr>
            <a:endParaRPr lang="en-US" smtClean="0">
              <a:solidFill>
                <a:schemeClr val="bg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ChangeArrowheads="1"/>
          </p:cNvSpPr>
          <p:nvPr>
            <p:ph type="title"/>
          </p:nvPr>
        </p:nvSpPr>
        <p:spPr/>
        <p:txBody>
          <a:bodyPr/>
          <a:lstStyle/>
          <a:p>
            <a:pPr eaLnBrk="1" hangingPunct="1"/>
            <a:r>
              <a:rPr lang="en-US" smtClean="0"/>
              <a:t>Bulimia Nervosa, Con’t</a:t>
            </a:r>
          </a:p>
        </p:txBody>
      </p:sp>
      <p:sp>
        <p:nvSpPr>
          <p:cNvPr id="268290" name="Rectangle 3"/>
          <p:cNvSpPr>
            <a:spLocks noGrp="1" noChangeArrowheads="1"/>
          </p:cNvSpPr>
          <p:nvPr>
            <p:ph type="body" idx="1"/>
          </p:nvPr>
        </p:nvSpPr>
        <p:spPr/>
        <p:txBody>
          <a:bodyPr/>
          <a:lstStyle/>
          <a:p>
            <a:pPr marL="609600" indent="-609600" eaLnBrk="1" hangingPunct="1">
              <a:buFontTx/>
              <a:buNone/>
            </a:pPr>
            <a:r>
              <a:rPr lang="en-US" sz="2800" smtClean="0"/>
              <a:t>Specific Type:</a:t>
            </a:r>
          </a:p>
          <a:p>
            <a:pPr marL="609600" indent="-609600" eaLnBrk="1" hangingPunct="1">
              <a:buFontTx/>
              <a:buNone/>
            </a:pPr>
            <a:r>
              <a:rPr lang="en-US" sz="2800" smtClean="0"/>
              <a:t>	</a:t>
            </a:r>
            <a:r>
              <a:rPr lang="en-US" sz="2800" i="1" smtClean="0">
                <a:solidFill>
                  <a:srgbClr val="C00000"/>
                </a:solidFill>
              </a:rPr>
              <a:t>Purging Type</a:t>
            </a:r>
            <a:r>
              <a:rPr lang="en-US" sz="2800" i="1" smtClean="0"/>
              <a:t>:</a:t>
            </a:r>
            <a:r>
              <a:rPr lang="en-US" sz="2800" smtClean="0"/>
              <a:t> regularly engaged in self-induced vomiting or the misuse of laxatives, diuretics, or enemas</a:t>
            </a:r>
          </a:p>
          <a:p>
            <a:pPr marL="609600" indent="-609600" eaLnBrk="1" hangingPunct="1">
              <a:buFontTx/>
              <a:buNone/>
            </a:pPr>
            <a:r>
              <a:rPr lang="en-US" sz="2800" smtClean="0"/>
              <a:t>	</a:t>
            </a:r>
            <a:r>
              <a:rPr lang="en-US" sz="2800" i="1" smtClean="0">
                <a:solidFill>
                  <a:srgbClr val="C00000"/>
                </a:solidFill>
              </a:rPr>
              <a:t>Non-purging Type</a:t>
            </a:r>
            <a:r>
              <a:rPr lang="en-US" sz="2800" i="1" smtClean="0"/>
              <a:t>: </a:t>
            </a:r>
            <a:r>
              <a:rPr lang="en-US" sz="2800" smtClean="0"/>
              <a:t>used other inappropriate compensatory behaviors, such as fasting or excessive exercise, but has not regularly engaged in self-induced vomiting or the misuse of laxatives, diuretics, or enemas</a:t>
            </a:r>
          </a:p>
          <a:p>
            <a:pPr marL="609600" indent="-609600" eaLnBrk="1" hangingPunct="1">
              <a:buFontTx/>
              <a:buNone/>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chronically inflamed and sore throat</a:t>
            </a:r>
          </a:p>
          <a:p>
            <a:r>
              <a:rPr lang="en-US" dirty="0" smtClean="0"/>
              <a:t>swollen glands in the neck and below the jaw</a:t>
            </a:r>
          </a:p>
          <a:p>
            <a:r>
              <a:rPr lang="en-US" dirty="0" smtClean="0"/>
              <a:t>worn tooth enamel and increasingly sensitive and decaying teeth as a result of exposure to stomach acids</a:t>
            </a:r>
          </a:p>
          <a:p>
            <a:r>
              <a:rPr lang="en-US" dirty="0" err="1" smtClean="0"/>
              <a:t>gastroesophageal</a:t>
            </a:r>
            <a:r>
              <a:rPr lang="en-US" dirty="0" smtClean="0"/>
              <a:t> reflux disorder</a:t>
            </a:r>
          </a:p>
          <a:p>
            <a:r>
              <a:rPr lang="en-US" dirty="0" smtClean="0"/>
              <a:t>intestinal distress and irritation from laxative abuse</a:t>
            </a:r>
          </a:p>
          <a:p>
            <a:r>
              <a:rPr lang="en-US" dirty="0" smtClean="0"/>
              <a:t>kidney problems from diuretic abuse</a:t>
            </a:r>
          </a:p>
          <a:p>
            <a:r>
              <a:rPr lang="en-US" dirty="0" smtClean="0"/>
              <a:t>severe dehydration from purging of fluids</a:t>
            </a:r>
          </a:p>
          <a:p>
            <a:r>
              <a:rPr lang="en-US" dirty="0" smtClean="0"/>
              <a:t>finger </a:t>
            </a:r>
            <a:r>
              <a:rPr lang="en-US" dirty="0" err="1" smtClean="0"/>
              <a:t>callouses</a:t>
            </a:r>
            <a:endParaRPr lang="en-US" dirty="0" smtClean="0"/>
          </a:p>
          <a:p>
            <a:endParaRPr lang="en-US" dirty="0"/>
          </a:p>
        </p:txBody>
      </p:sp>
      <p:sp>
        <p:nvSpPr>
          <p:cNvPr id="4" name="Title 3"/>
          <p:cNvSpPr>
            <a:spLocks noGrp="1"/>
          </p:cNvSpPr>
          <p:nvPr>
            <p:ph type="title"/>
          </p:nvPr>
        </p:nvSpPr>
        <p:spPr>
          <a:xfrm>
            <a:off x="457200" y="1371600"/>
            <a:ext cx="8229600" cy="1066800"/>
          </a:xfrm>
        </p:spPr>
        <p:txBody>
          <a:bodyPr/>
          <a:lstStyle/>
          <a:p>
            <a:r>
              <a:rPr lang="en-US" dirty="0" smtClean="0"/>
              <a:t>NIMH Other symptoms include:</a:t>
            </a:r>
            <a:br>
              <a:rPr lang="en-US" dirty="0" smtClean="0"/>
            </a:br>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p:txBody>
          <a:bodyPr/>
          <a:lstStyle/>
          <a:p>
            <a:pPr eaLnBrk="1" hangingPunct="1"/>
            <a:r>
              <a:rPr lang="en-US" smtClean="0"/>
              <a:t>Typical Alcohol Progression</a:t>
            </a:r>
          </a:p>
        </p:txBody>
      </p:sp>
      <p:sp>
        <p:nvSpPr>
          <p:cNvPr id="270338" name="Rectangle 3"/>
          <p:cNvSpPr>
            <a:spLocks noGrp="1" noChangeArrowheads="1"/>
          </p:cNvSpPr>
          <p:nvPr>
            <p:ph type="body" idx="1"/>
          </p:nvPr>
        </p:nvSpPr>
        <p:spPr/>
        <p:txBody>
          <a:bodyPr/>
          <a:lstStyle/>
          <a:p>
            <a:pPr eaLnBrk="1" hangingPunct="1">
              <a:lnSpc>
                <a:spcPct val="90000"/>
              </a:lnSpc>
              <a:buFontTx/>
              <a:buNone/>
            </a:pPr>
            <a:r>
              <a:rPr lang="en-US" b="1" i="1" smtClean="0"/>
              <a:t>Social Drinkers – </a:t>
            </a:r>
            <a:r>
              <a:rPr lang="en-US" sz="2800" smtClean="0"/>
              <a:t>Most Americans are characterized as social drinkers. Statistics indicate, however, that one of every 16 drinkers will become alcoholic.</a:t>
            </a:r>
            <a:r>
              <a:rPr lang="en-US" b="1" i="1" smtClean="0"/>
              <a:t> </a:t>
            </a:r>
          </a:p>
          <a:p>
            <a:pPr eaLnBrk="1" hangingPunct="1">
              <a:lnSpc>
                <a:spcPct val="90000"/>
              </a:lnSpc>
              <a:buFontTx/>
              <a:buNone/>
            </a:pPr>
            <a:r>
              <a:rPr lang="en-US" b="1" i="1" smtClean="0"/>
              <a:t>Warning Signs – </a:t>
            </a:r>
            <a:r>
              <a:rPr lang="en-US" sz="2800" smtClean="0"/>
              <a:t>The individual begins to drink more frequently and more than his associates. He drinks for confidence or to tolerate or escape problems. No party or other occasion is complete without a couple of drinks.</a:t>
            </a:r>
          </a:p>
          <a:p>
            <a:pPr eaLnBrk="1" hangingPunct="1">
              <a:lnSpc>
                <a:spcPct val="90000"/>
              </a:lnSpc>
              <a:buFontTx/>
              <a:buNone/>
            </a:pPr>
            <a:r>
              <a:rPr lang="en-US" smtClean="0"/>
              <a:t>	</a:t>
            </a:r>
            <a:endParaRPr lang="en-US" b="1" i="1"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p:txBody>
          <a:bodyPr/>
          <a:lstStyle/>
          <a:p>
            <a:pPr eaLnBrk="1" hangingPunct="1"/>
            <a:r>
              <a:rPr lang="en-US" sz="4000" smtClean="0"/>
              <a:t>Typical Alcohol Progression, Con’t</a:t>
            </a:r>
          </a:p>
        </p:txBody>
      </p:sp>
      <p:sp>
        <p:nvSpPr>
          <p:cNvPr id="272386" name="Rectangle 3"/>
          <p:cNvSpPr>
            <a:spLocks noGrp="1" noChangeArrowheads="1"/>
          </p:cNvSpPr>
          <p:nvPr>
            <p:ph type="body" idx="1"/>
          </p:nvPr>
        </p:nvSpPr>
        <p:spPr/>
        <p:txBody>
          <a:bodyPr/>
          <a:lstStyle/>
          <a:p>
            <a:pPr eaLnBrk="1" hangingPunct="1">
              <a:buFontTx/>
              <a:buNone/>
            </a:pPr>
            <a:r>
              <a:rPr lang="en-US" b="1" i="1" smtClean="0"/>
              <a:t>Early Alcoholism – </a:t>
            </a:r>
            <a:r>
              <a:rPr lang="en-US" sz="2800" smtClean="0"/>
              <a:t>With increasing frequency, the individual drinks too much. “Blackouts” or temporary amnesia, occur during or following drinking episodes. He drinks more rapidly than others, sneaks drinks and in other ways conceals the quantity that he drinks. He resents any interference with his drinking habits.</a:t>
            </a:r>
          </a:p>
          <a:p>
            <a:pPr eaLnBrk="1" hangingPunct="1">
              <a:buFontTx/>
              <a:buNone/>
            </a:pPr>
            <a:r>
              <a:rPr lang="en-US" smtClean="0"/>
              <a:t>	</a:t>
            </a:r>
            <a:endParaRPr lang="en-US" b="1" i="1"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a:xfrm>
            <a:off x="457200" y="704850"/>
            <a:ext cx="8229600" cy="742950"/>
          </a:xfrm>
        </p:spPr>
        <p:txBody>
          <a:bodyPr/>
          <a:lstStyle/>
          <a:p>
            <a:pPr eaLnBrk="1" hangingPunct="1"/>
            <a:r>
              <a:rPr lang="en-US" sz="4000" smtClean="0"/>
              <a:t>Typical Alcohol Progression, Con’t</a:t>
            </a:r>
          </a:p>
        </p:txBody>
      </p:sp>
      <p:sp>
        <p:nvSpPr>
          <p:cNvPr id="274434" name="Rectangle 3"/>
          <p:cNvSpPr>
            <a:spLocks noGrp="1" noChangeArrowheads="1"/>
          </p:cNvSpPr>
          <p:nvPr>
            <p:ph type="body" idx="1"/>
          </p:nvPr>
        </p:nvSpPr>
        <p:spPr>
          <a:xfrm>
            <a:off x="457200" y="1600200"/>
            <a:ext cx="8229600" cy="5029200"/>
          </a:xfrm>
        </p:spPr>
        <p:txBody>
          <a:bodyPr/>
          <a:lstStyle/>
          <a:p>
            <a:pPr eaLnBrk="1" hangingPunct="1">
              <a:lnSpc>
                <a:spcPct val="90000"/>
              </a:lnSpc>
              <a:buFontTx/>
              <a:buNone/>
            </a:pPr>
            <a:r>
              <a:rPr lang="en-US" b="1" i="1" smtClean="0"/>
              <a:t>Chronic Alcoholism – </a:t>
            </a:r>
            <a:r>
              <a:rPr lang="en-US" sz="2800" smtClean="0"/>
              <a:t>The individual becomes a loner in his drinking. He develops alibis, excuses and rationalizations to cover up or explain his drinking. Personality and behavior changes occur that affect all relationships – family, employment, community. Extended binges, physical tremors, hallucinations and delirium, complete rejection of social reality, malnutrition with accompanying illness and disease and early death all occur as chronic alcoholism progresses.</a:t>
            </a:r>
          </a:p>
          <a:p>
            <a:pPr eaLnBrk="1" hangingPunct="1">
              <a:lnSpc>
                <a:spcPct val="90000"/>
              </a:lnSpc>
              <a:buFontTx/>
              <a:buNone/>
            </a:pPr>
            <a:r>
              <a:rPr lang="en-US" sz="2400" smtClean="0"/>
              <a:t>		</a:t>
            </a:r>
            <a:r>
              <a:rPr lang="en-US" sz="2400" i="1" smtClean="0"/>
              <a:t>Source: American Medical Association</a:t>
            </a:r>
            <a:endParaRPr lang="en-US" sz="2400" smtClean="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p:txBody>
          <a:bodyPr/>
          <a:lstStyle/>
          <a:p>
            <a:pPr eaLnBrk="1" hangingPunct="1"/>
            <a:r>
              <a:rPr lang="en-US" smtClean="0"/>
              <a:t>Substance Dependence</a:t>
            </a:r>
          </a:p>
        </p:txBody>
      </p:sp>
      <p:sp>
        <p:nvSpPr>
          <p:cNvPr id="276482" name="Rectangle 3"/>
          <p:cNvSpPr>
            <a:spLocks noGrp="1" noChangeArrowheads="1"/>
          </p:cNvSpPr>
          <p:nvPr>
            <p:ph type="body" idx="1"/>
          </p:nvPr>
        </p:nvSpPr>
        <p:spPr/>
        <p:txBody>
          <a:bodyPr/>
          <a:lstStyle/>
          <a:p>
            <a:pPr eaLnBrk="1" hangingPunct="1">
              <a:lnSpc>
                <a:spcPct val="90000"/>
              </a:lnSpc>
              <a:buFontTx/>
              <a:buNone/>
            </a:pPr>
            <a:r>
              <a:rPr lang="en-US" sz="2800" smtClean="0"/>
              <a:t>A maladaptive pattern of substance use, leading to a critically significant impairment or distress as manifested by 3 or more of the following, occurring at any time in the same 12 month period:</a:t>
            </a:r>
          </a:p>
          <a:p>
            <a:pPr eaLnBrk="1" hangingPunct="1">
              <a:lnSpc>
                <a:spcPct val="90000"/>
              </a:lnSpc>
              <a:buFontTx/>
              <a:buNone/>
            </a:pPr>
            <a:r>
              <a:rPr lang="en-US" sz="2800" smtClean="0"/>
              <a:t>	1. Tolerance-either</a:t>
            </a:r>
          </a:p>
          <a:p>
            <a:pPr eaLnBrk="1" hangingPunct="1">
              <a:lnSpc>
                <a:spcPct val="90000"/>
              </a:lnSpc>
              <a:buFontTx/>
              <a:buNone/>
            </a:pPr>
            <a:r>
              <a:rPr lang="en-US" sz="2800" smtClean="0"/>
              <a:t>		a. a need to increase amounts to achieve 		intoxication</a:t>
            </a:r>
          </a:p>
          <a:p>
            <a:pPr eaLnBrk="1" hangingPunct="1">
              <a:lnSpc>
                <a:spcPct val="90000"/>
              </a:lnSpc>
              <a:buFontTx/>
              <a:buNone/>
            </a:pPr>
            <a:r>
              <a:rPr lang="en-US" sz="2800" smtClean="0"/>
              <a:t>		b. diminished effect with continued use of 		the same amount</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Grp="1" noChangeArrowheads="1"/>
          </p:cNvSpPr>
          <p:nvPr>
            <p:ph type="title"/>
          </p:nvPr>
        </p:nvSpPr>
        <p:spPr/>
        <p:txBody>
          <a:bodyPr/>
          <a:lstStyle/>
          <a:p>
            <a:pPr eaLnBrk="1" hangingPunct="1"/>
            <a:r>
              <a:rPr lang="en-US" smtClean="0"/>
              <a:t>Substance Dependence Con’t</a:t>
            </a:r>
          </a:p>
        </p:txBody>
      </p:sp>
      <p:sp>
        <p:nvSpPr>
          <p:cNvPr id="278530" name="Rectangle 3"/>
          <p:cNvSpPr>
            <a:spLocks noGrp="1" noChangeArrowheads="1"/>
          </p:cNvSpPr>
          <p:nvPr>
            <p:ph type="body" idx="1"/>
          </p:nvPr>
        </p:nvSpPr>
        <p:spPr/>
        <p:txBody>
          <a:bodyPr/>
          <a:lstStyle/>
          <a:p>
            <a:pPr eaLnBrk="1" hangingPunct="1">
              <a:lnSpc>
                <a:spcPct val="90000"/>
              </a:lnSpc>
              <a:buFontTx/>
              <a:buNone/>
            </a:pPr>
            <a:r>
              <a:rPr lang="en-US" sz="2800" dirty="0" smtClean="0"/>
              <a:t>	2. Withdrawal-either</a:t>
            </a:r>
          </a:p>
          <a:p>
            <a:pPr eaLnBrk="1" hangingPunct="1">
              <a:lnSpc>
                <a:spcPct val="90000"/>
              </a:lnSpc>
              <a:buFontTx/>
              <a:buNone/>
            </a:pPr>
            <a:r>
              <a:rPr lang="en-US" sz="2800" dirty="0" smtClean="0"/>
              <a:t>		a. a characteristic withdrawal 				syndrome for the substance</a:t>
            </a:r>
          </a:p>
          <a:p>
            <a:pPr eaLnBrk="1" hangingPunct="1">
              <a:lnSpc>
                <a:spcPct val="90000"/>
              </a:lnSpc>
              <a:buFontTx/>
              <a:buNone/>
            </a:pPr>
            <a:r>
              <a:rPr lang="en-US" sz="2800" dirty="0" smtClean="0"/>
              <a:t>		b. the substance (or something close) 		is taken to relieve withdrawal</a:t>
            </a:r>
          </a:p>
          <a:p>
            <a:pPr eaLnBrk="1" hangingPunct="1">
              <a:lnSpc>
                <a:spcPct val="90000"/>
              </a:lnSpc>
              <a:buFontTx/>
              <a:buNone/>
            </a:pPr>
            <a:r>
              <a:rPr lang="en-US" sz="2800" dirty="0" smtClean="0"/>
              <a:t>	3. The substance is often taken in larger 	amounts     	or over a longer period </a:t>
            </a:r>
            <a:r>
              <a:rPr lang="en-US" sz="2800" smtClean="0"/>
              <a:t>than was intended</a:t>
            </a:r>
            <a:endParaRPr lang="en-US" sz="2800" dirty="0" smtClean="0"/>
          </a:p>
          <a:p>
            <a:pPr eaLnBrk="1" hangingPunct="1">
              <a:lnSpc>
                <a:spcPct val="90000"/>
              </a:lnSpc>
              <a:buFontTx/>
              <a:buNone/>
            </a:pPr>
            <a:r>
              <a:rPr lang="en-US" sz="2800" dirty="0" smtClean="0"/>
              <a:t>	4. There is a persistent desire or unsuccessful 	efforts to cut down or control substance</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p:nvPr>
        </p:nvSpPr>
        <p:spPr>
          <a:xfrm>
            <a:off x="457200" y="704850"/>
            <a:ext cx="8229600" cy="971550"/>
          </a:xfrm>
        </p:spPr>
        <p:txBody>
          <a:bodyPr/>
          <a:lstStyle/>
          <a:p>
            <a:pPr eaLnBrk="1" hangingPunct="1"/>
            <a:r>
              <a:rPr lang="en-US" smtClean="0"/>
              <a:t>Substance Dependence Con’t</a:t>
            </a:r>
          </a:p>
        </p:txBody>
      </p:sp>
      <p:sp>
        <p:nvSpPr>
          <p:cNvPr id="280578" name="Rectangle 3"/>
          <p:cNvSpPr>
            <a:spLocks noGrp="1" noChangeArrowheads="1"/>
          </p:cNvSpPr>
          <p:nvPr>
            <p:ph type="body" idx="1"/>
          </p:nvPr>
        </p:nvSpPr>
        <p:spPr>
          <a:xfrm>
            <a:off x="457200" y="1600200"/>
            <a:ext cx="8229600" cy="5029200"/>
          </a:xfrm>
        </p:spPr>
        <p:txBody>
          <a:bodyPr/>
          <a:lstStyle/>
          <a:p>
            <a:pPr eaLnBrk="1" hangingPunct="1">
              <a:lnSpc>
                <a:spcPct val="90000"/>
              </a:lnSpc>
              <a:buFontTx/>
              <a:buNone/>
            </a:pPr>
            <a:r>
              <a:rPr lang="en-US" sz="2800" smtClean="0"/>
              <a:t>		5. A great deal of time is spent in 		activities necessary to obtain the 			substance</a:t>
            </a:r>
          </a:p>
          <a:p>
            <a:pPr eaLnBrk="1" hangingPunct="1">
              <a:lnSpc>
                <a:spcPct val="90000"/>
              </a:lnSpc>
              <a:buFontTx/>
              <a:buNone/>
            </a:pPr>
            <a:r>
              <a:rPr lang="en-US" sz="2800" smtClean="0"/>
              <a:t>		6. Important social, occupational, or  	recreational activities are given up or reduced    	because of substance</a:t>
            </a:r>
          </a:p>
          <a:p>
            <a:pPr eaLnBrk="1" hangingPunct="1">
              <a:lnSpc>
                <a:spcPct val="90000"/>
              </a:lnSpc>
              <a:buFontTx/>
              <a:buNone/>
            </a:pPr>
            <a:r>
              <a:rPr lang="en-US" sz="2800" smtClean="0"/>
              <a:t>		7. Substance use is continued despite 	knowledge of having a persistent or 		recurrent physical or psychological 	problem 	that is likely to have been caused or 	exacerbated by the substance</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smtClean="0"/>
              <a:t>C -- tried but failed to “cut” down</a:t>
            </a:r>
          </a:p>
          <a:p>
            <a:r>
              <a:rPr lang="en-US" sz="3600" dirty="0" smtClean="0"/>
              <a:t>A -- Annoyed by criticism from others</a:t>
            </a:r>
          </a:p>
          <a:p>
            <a:r>
              <a:rPr lang="en-US" sz="3600" dirty="0" smtClean="0"/>
              <a:t>G -- Guilt about consequences of drinking (</a:t>
            </a:r>
            <a:r>
              <a:rPr lang="en-US" sz="3600" dirty="0" err="1" smtClean="0"/>
              <a:t>ie</a:t>
            </a:r>
            <a:r>
              <a:rPr lang="en-US" sz="3600" dirty="0" smtClean="0"/>
              <a:t>, loss of job or relationship)</a:t>
            </a:r>
          </a:p>
          <a:p>
            <a:r>
              <a:rPr lang="en-US" sz="3600" dirty="0" smtClean="0"/>
              <a:t>E -- Eye-opener (MVA or DUI etc)</a:t>
            </a:r>
          </a:p>
          <a:p>
            <a:endParaRPr lang="en-US" sz="3600" dirty="0"/>
          </a:p>
        </p:txBody>
      </p:sp>
      <p:sp>
        <p:nvSpPr>
          <p:cNvPr id="4" name="Title 3"/>
          <p:cNvSpPr>
            <a:spLocks noGrp="1"/>
          </p:cNvSpPr>
          <p:nvPr>
            <p:ph type="title"/>
          </p:nvPr>
        </p:nvSpPr>
        <p:spPr/>
        <p:txBody>
          <a:bodyPr/>
          <a:lstStyle/>
          <a:p>
            <a:r>
              <a:rPr lang="en-US" sz="4400" dirty="0" smtClean="0"/>
              <a:t>Ask yourself “Do I have a problem?”</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381000"/>
            <a:ext cx="8229600" cy="563563"/>
          </a:xfrm>
        </p:spPr>
        <p:txBody>
          <a:bodyPr/>
          <a:lstStyle/>
          <a:p>
            <a:pPr eaLnBrk="1" hangingPunct="1"/>
            <a:r>
              <a:rPr lang="en-US" sz="3200" b="1" smtClean="0"/>
              <a:t>Erikson's Stages of Psychosocial Development</a:t>
            </a:r>
            <a:r>
              <a:rPr lang="en-US" sz="3200" smtClean="0"/>
              <a:t> </a:t>
            </a:r>
          </a:p>
        </p:txBody>
      </p:sp>
      <p:graphicFrame>
        <p:nvGraphicFramePr>
          <p:cNvPr id="4" name="Table Placeholder 3"/>
          <p:cNvGraphicFramePr>
            <a:graphicFrameLocks noGrp="1"/>
          </p:cNvGraphicFramePr>
          <p:nvPr>
            <p:ph type="tbl" idx="1"/>
          </p:nvPr>
        </p:nvGraphicFramePr>
        <p:xfrm>
          <a:off x="152400" y="990600"/>
          <a:ext cx="8839199" cy="5791201"/>
        </p:xfrm>
        <a:graphic>
          <a:graphicData uri="http://schemas.openxmlformats.org/drawingml/2006/table">
            <a:tbl>
              <a:tblPr firstRow="1" bandRow="1">
                <a:tableStyleId>{5C22544A-7EE6-4342-B048-85BDC9FD1C3A}</a:tableStyleId>
              </a:tblPr>
              <a:tblGrid>
                <a:gridCol w="2147842"/>
                <a:gridCol w="1900015"/>
                <a:gridCol w="1486968"/>
                <a:gridCol w="3304374"/>
              </a:tblGrid>
              <a:tr h="845202">
                <a:tc>
                  <a:txBody>
                    <a:bodyPr/>
                    <a:lstStyle/>
                    <a:p>
                      <a:pPr fontAlgn="t"/>
                      <a:r>
                        <a:rPr lang="en-US" b="1" dirty="0"/>
                        <a:t>School Age (6 to 11 years)</a:t>
                      </a:r>
                      <a:endParaRPr lang="en-US" dirty="0"/>
                    </a:p>
                  </a:txBody>
                  <a:tcPr/>
                </a:tc>
                <a:tc>
                  <a:txBody>
                    <a:bodyPr/>
                    <a:lstStyle/>
                    <a:p>
                      <a:pPr fontAlgn="t"/>
                      <a:r>
                        <a:rPr lang="en-US"/>
                        <a:t>Industry vs. Inferiority</a:t>
                      </a:r>
                    </a:p>
                  </a:txBody>
                  <a:tcPr/>
                </a:tc>
                <a:tc>
                  <a:txBody>
                    <a:bodyPr/>
                    <a:lstStyle/>
                    <a:p>
                      <a:pPr fontAlgn="t"/>
                      <a:r>
                        <a:rPr lang="en-US"/>
                        <a:t>School</a:t>
                      </a:r>
                    </a:p>
                  </a:txBody>
                  <a:tcPr/>
                </a:tc>
                <a:tc>
                  <a:txBody>
                    <a:bodyPr/>
                    <a:lstStyle/>
                    <a:p>
                      <a:pPr fontAlgn="t"/>
                      <a:r>
                        <a:rPr lang="en-US" sz="1200" dirty="0"/>
                        <a:t>Children need to cope with new social and academic demands. Success leads to a sense of competence, while failure results in feelings of inferiority.</a:t>
                      </a:r>
                    </a:p>
                  </a:txBody>
                  <a:tcPr/>
                </a:tc>
              </a:tr>
              <a:tr h="939114">
                <a:tc>
                  <a:txBody>
                    <a:bodyPr/>
                    <a:lstStyle/>
                    <a:p>
                      <a:pPr fontAlgn="t"/>
                      <a:r>
                        <a:rPr lang="en-US" b="1" dirty="0"/>
                        <a:t>Adolescence (12 to 18 years)</a:t>
                      </a:r>
                      <a:endParaRPr lang="en-US" dirty="0"/>
                    </a:p>
                  </a:txBody>
                  <a:tcPr/>
                </a:tc>
                <a:tc>
                  <a:txBody>
                    <a:bodyPr/>
                    <a:lstStyle/>
                    <a:p>
                      <a:pPr fontAlgn="t"/>
                      <a:r>
                        <a:rPr lang="en-US" dirty="0"/>
                        <a:t>Identity vs. Role Confusion</a:t>
                      </a:r>
                    </a:p>
                  </a:txBody>
                  <a:tcPr/>
                </a:tc>
                <a:tc>
                  <a:txBody>
                    <a:bodyPr/>
                    <a:lstStyle/>
                    <a:p>
                      <a:pPr fontAlgn="t"/>
                      <a:r>
                        <a:rPr lang="en-US" sz="1700" dirty="0"/>
                        <a:t>Social Relationships</a:t>
                      </a:r>
                    </a:p>
                  </a:txBody>
                  <a:tcPr/>
                </a:tc>
                <a:tc>
                  <a:txBody>
                    <a:bodyPr/>
                    <a:lstStyle/>
                    <a:p>
                      <a:pPr fontAlgn="t"/>
                      <a:r>
                        <a:rPr lang="en-US" sz="1200" dirty="0"/>
                        <a:t>Teens needs to develop a sense of self and personal identity. Success leads to an ability to stay true to yourself, while failure leads to role confusion and a weak sense of self.</a:t>
                      </a:r>
                    </a:p>
                  </a:txBody>
                  <a:tcPr/>
                </a:tc>
              </a:tr>
              <a:tr h="1189544">
                <a:tc>
                  <a:txBody>
                    <a:bodyPr/>
                    <a:lstStyle/>
                    <a:p>
                      <a:pPr fontAlgn="t"/>
                      <a:r>
                        <a:rPr lang="en-US" b="1" dirty="0" smtClean="0"/>
                        <a:t>Young </a:t>
                      </a:r>
                      <a:r>
                        <a:rPr lang="en-US" b="1" dirty="0"/>
                        <a:t>Adulthood (19 to 40 years)</a:t>
                      </a:r>
                      <a:endParaRPr lang="en-US" dirty="0"/>
                    </a:p>
                  </a:txBody>
                  <a:tcPr/>
                </a:tc>
                <a:tc>
                  <a:txBody>
                    <a:bodyPr/>
                    <a:lstStyle/>
                    <a:p>
                      <a:pPr fontAlgn="t"/>
                      <a:r>
                        <a:rPr lang="en-US"/>
                        <a:t>Intimacy vs. Isolation</a:t>
                      </a:r>
                    </a:p>
                  </a:txBody>
                  <a:tcPr/>
                </a:tc>
                <a:tc>
                  <a:txBody>
                    <a:bodyPr/>
                    <a:lstStyle/>
                    <a:p>
                      <a:pPr fontAlgn="t"/>
                      <a:r>
                        <a:rPr lang="en-US" sz="1700" dirty="0"/>
                        <a:t>Relationships</a:t>
                      </a:r>
                    </a:p>
                  </a:txBody>
                  <a:tcPr/>
                </a:tc>
                <a:tc>
                  <a:txBody>
                    <a:bodyPr/>
                    <a:lstStyle/>
                    <a:p>
                      <a:pPr fontAlgn="t"/>
                      <a:r>
                        <a:rPr lang="en-US" sz="1400" dirty="0"/>
                        <a:t>Young adults need to form intimate, loving relationships with other people. Success leads to strong relationships, while failure results in loneliness and isolation.</a:t>
                      </a:r>
                    </a:p>
                  </a:txBody>
                  <a:tcPr/>
                </a:tc>
              </a:tr>
              <a:tr h="1627797">
                <a:tc>
                  <a:txBody>
                    <a:bodyPr/>
                    <a:lstStyle/>
                    <a:p>
                      <a:pPr fontAlgn="t"/>
                      <a:r>
                        <a:rPr lang="en-US" b="1" dirty="0"/>
                        <a:t>Middle Adulthood (40 to 65 years)</a:t>
                      </a:r>
                    </a:p>
                  </a:txBody>
                  <a:tcPr/>
                </a:tc>
                <a:tc>
                  <a:txBody>
                    <a:bodyPr/>
                    <a:lstStyle/>
                    <a:p>
                      <a:pPr fontAlgn="t"/>
                      <a:r>
                        <a:rPr lang="en-US"/>
                        <a:t>Generativity vs. Stagnation</a:t>
                      </a:r>
                    </a:p>
                  </a:txBody>
                  <a:tcPr/>
                </a:tc>
                <a:tc>
                  <a:txBody>
                    <a:bodyPr/>
                    <a:lstStyle/>
                    <a:p>
                      <a:pPr fontAlgn="t"/>
                      <a:r>
                        <a:rPr lang="en-US" dirty="0"/>
                        <a:t>Work and Parenthood</a:t>
                      </a:r>
                    </a:p>
                  </a:txBody>
                  <a:tcPr/>
                </a:tc>
                <a:tc>
                  <a:txBody>
                    <a:bodyPr/>
                    <a:lstStyle/>
                    <a:p>
                      <a:pPr fontAlgn="t"/>
                      <a:r>
                        <a:rPr lang="en-US" sz="1400" dirty="0"/>
                        <a:t>Adults need to create or nurture things that will outlast them, often by having children or creating a positive change that benefits other people. Success leads to feelings of usefulness and accomplishment, while failure results in shallow involvement in the world.</a:t>
                      </a:r>
                    </a:p>
                  </a:txBody>
                  <a:tcPr/>
                </a:tc>
              </a:tr>
              <a:tr h="1189544">
                <a:tc>
                  <a:txBody>
                    <a:bodyPr/>
                    <a:lstStyle/>
                    <a:p>
                      <a:pPr fontAlgn="t"/>
                      <a:r>
                        <a:rPr lang="en-US" b="1" dirty="0"/>
                        <a:t>Maturity(65 to death)</a:t>
                      </a:r>
                      <a:endParaRPr lang="en-US" dirty="0"/>
                    </a:p>
                  </a:txBody>
                  <a:tcPr/>
                </a:tc>
                <a:tc>
                  <a:txBody>
                    <a:bodyPr/>
                    <a:lstStyle/>
                    <a:p>
                      <a:pPr fontAlgn="t"/>
                      <a:r>
                        <a:rPr lang="en-US" dirty="0"/>
                        <a:t>Ego Integrity vs. Despair</a:t>
                      </a:r>
                    </a:p>
                  </a:txBody>
                  <a:tcPr/>
                </a:tc>
                <a:tc>
                  <a:txBody>
                    <a:bodyPr/>
                    <a:lstStyle/>
                    <a:p>
                      <a:pPr fontAlgn="t"/>
                      <a:r>
                        <a:rPr lang="en-US"/>
                        <a:t>Reflection on Life</a:t>
                      </a:r>
                    </a:p>
                  </a:txBody>
                  <a:tcPr/>
                </a:tc>
                <a:tc>
                  <a:txBody>
                    <a:bodyPr/>
                    <a:lstStyle/>
                    <a:p>
                      <a:pPr fontAlgn="t"/>
                      <a:r>
                        <a:rPr lang="en-US" sz="1400" dirty="0"/>
                        <a:t>Older adults need to look back on life and feel a sense of fulfillment. Success at this stage leads to feelings of wisdom, while failure results in regret, bitterness, and despair.</a:t>
                      </a:r>
                    </a:p>
                  </a:txBody>
                  <a:tcPr/>
                </a:tc>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Teenagers</a:t>
            </a:r>
            <a:endParaRPr lang="en-US" sz="6000" dirty="0"/>
          </a:p>
        </p:txBody>
      </p:sp>
      <p:sp>
        <p:nvSpPr>
          <p:cNvPr id="3" name="Content Placeholder 2"/>
          <p:cNvSpPr>
            <a:spLocks noGrp="1"/>
          </p:cNvSpPr>
          <p:nvPr>
            <p:ph idx="1"/>
          </p:nvPr>
        </p:nvSpPr>
        <p:spPr/>
        <p:txBody>
          <a:bodyPr/>
          <a:lstStyle/>
          <a:p>
            <a:r>
              <a:rPr lang="en-US" sz="3600" dirty="0" smtClean="0"/>
              <a:t>About half of U.S. teens who start drinking alcohol </a:t>
            </a:r>
            <a:r>
              <a:rPr lang="en-US" sz="3600" i="1" dirty="0" smtClean="0"/>
              <a:t>before age 14</a:t>
            </a:r>
            <a:r>
              <a:rPr lang="en-US" sz="3600" dirty="0" smtClean="0"/>
              <a:t> will be addicted to it at some point.</a:t>
            </a:r>
          </a:p>
          <a:p>
            <a:r>
              <a:rPr lang="en-US" sz="2400" dirty="0" smtClean="0">
                <a:hlinkClick r:id="rId3"/>
              </a:rPr>
              <a:t>http://www.youtube.com/watch?feature=player_detailpage&amp;v=uIbXvaE39wM</a:t>
            </a:r>
            <a:endParaRPr lang="en-US" sz="2400" dirty="0" smtClean="0"/>
          </a:p>
          <a:p>
            <a:r>
              <a:rPr lang="en-US" sz="2400" dirty="0" smtClean="0"/>
              <a:t>http://www.youtube.com/watch?v=UKWkQfoUQ6o&amp;feature=player_detailpage</a:t>
            </a:r>
          </a:p>
          <a:p>
            <a:endParaRPr lang="en-US" sz="3600" dirty="0" smtClean="0"/>
          </a:p>
          <a:p>
            <a:endParaRPr lang="en-US" sz="36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p:txBody>
          <a:bodyPr/>
          <a:lstStyle/>
          <a:p>
            <a:pPr eaLnBrk="1" hangingPunct="1"/>
            <a:r>
              <a:rPr lang="en-US" sz="4000" smtClean="0"/>
              <a:t/>
            </a:r>
            <a:br>
              <a:rPr lang="en-US" sz="4000" smtClean="0"/>
            </a:br>
            <a:r>
              <a:rPr lang="en-US" sz="4000" smtClean="0"/>
              <a:t>Disorders Usually First Diagnosed in Infancy, Childhood or Adolescence</a:t>
            </a:r>
          </a:p>
        </p:txBody>
      </p:sp>
      <p:sp>
        <p:nvSpPr>
          <p:cNvPr id="282626" name="Rectangle 3"/>
          <p:cNvSpPr>
            <a:spLocks noGrp="1" noChangeArrowheads="1"/>
          </p:cNvSpPr>
          <p:nvPr>
            <p:ph type="body" idx="1"/>
          </p:nvPr>
        </p:nvSpPr>
        <p:spPr>
          <a:xfrm>
            <a:off x="457200" y="2286000"/>
            <a:ext cx="8229600" cy="3840163"/>
          </a:xfrm>
        </p:spPr>
        <p:txBody>
          <a:bodyPr/>
          <a:lstStyle/>
          <a:p>
            <a:pPr eaLnBrk="1" hangingPunct="1">
              <a:lnSpc>
                <a:spcPct val="90000"/>
              </a:lnSpc>
              <a:buFontTx/>
              <a:buNone/>
            </a:pPr>
            <a:r>
              <a:rPr lang="en-US" smtClean="0"/>
              <a:t>Mental retardation</a:t>
            </a:r>
          </a:p>
          <a:p>
            <a:pPr eaLnBrk="1" hangingPunct="1">
              <a:lnSpc>
                <a:spcPct val="90000"/>
              </a:lnSpc>
              <a:buFontTx/>
              <a:buNone/>
            </a:pPr>
            <a:r>
              <a:rPr lang="en-US" smtClean="0"/>
              <a:t>Learning Disorders</a:t>
            </a:r>
          </a:p>
          <a:p>
            <a:pPr eaLnBrk="1" hangingPunct="1">
              <a:lnSpc>
                <a:spcPct val="90000"/>
              </a:lnSpc>
              <a:buFontTx/>
              <a:buNone/>
            </a:pPr>
            <a:r>
              <a:rPr lang="en-US" smtClean="0"/>
              <a:t>Motor Skills Disorders</a:t>
            </a:r>
          </a:p>
          <a:p>
            <a:pPr eaLnBrk="1" hangingPunct="1">
              <a:lnSpc>
                <a:spcPct val="90000"/>
              </a:lnSpc>
              <a:buFontTx/>
              <a:buNone/>
            </a:pPr>
            <a:r>
              <a:rPr lang="en-US" smtClean="0"/>
              <a:t>Communication Disorders</a:t>
            </a:r>
          </a:p>
          <a:p>
            <a:pPr eaLnBrk="1" hangingPunct="1">
              <a:lnSpc>
                <a:spcPct val="90000"/>
              </a:lnSpc>
              <a:buFontTx/>
              <a:buNone/>
            </a:pPr>
            <a:r>
              <a:rPr lang="en-US" smtClean="0"/>
              <a:t>Pervasive Development Disorders</a:t>
            </a:r>
          </a:p>
          <a:p>
            <a:pPr eaLnBrk="1" hangingPunct="1">
              <a:lnSpc>
                <a:spcPct val="90000"/>
              </a:lnSpc>
              <a:buFontTx/>
              <a:buNone/>
            </a:pPr>
            <a:r>
              <a:rPr lang="en-US" smtClean="0"/>
              <a:t>Attention-Deficit and Disruptive Behavior Disorders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title"/>
          </p:nvPr>
        </p:nvSpPr>
        <p:spPr/>
        <p:txBody>
          <a:bodyPr/>
          <a:lstStyle/>
          <a:p>
            <a:pPr eaLnBrk="1" hangingPunct="1"/>
            <a:r>
              <a:rPr lang="en-US" sz="4000" smtClean="0"/>
              <a:t/>
            </a:r>
            <a:br>
              <a:rPr lang="en-US" sz="4000" smtClean="0"/>
            </a:br>
            <a:r>
              <a:rPr lang="en-US" sz="3600" smtClean="0"/>
              <a:t>Disorders Usually First Diagnosed in Infancy, Childhood or Adolescence, Con’t</a:t>
            </a:r>
          </a:p>
        </p:txBody>
      </p:sp>
      <p:sp>
        <p:nvSpPr>
          <p:cNvPr id="284674" name="Rectangle 3"/>
          <p:cNvSpPr>
            <a:spLocks noGrp="1" noChangeArrowheads="1"/>
          </p:cNvSpPr>
          <p:nvPr>
            <p:ph type="body" idx="1"/>
          </p:nvPr>
        </p:nvSpPr>
        <p:spPr>
          <a:xfrm>
            <a:off x="457200" y="2286000"/>
            <a:ext cx="8229600" cy="4191000"/>
          </a:xfrm>
        </p:spPr>
        <p:txBody>
          <a:bodyPr/>
          <a:lstStyle/>
          <a:p>
            <a:pPr eaLnBrk="1" hangingPunct="1">
              <a:lnSpc>
                <a:spcPct val="90000"/>
              </a:lnSpc>
              <a:buFontTx/>
              <a:buNone/>
            </a:pPr>
            <a:r>
              <a:rPr lang="en-US" sz="2800" smtClean="0"/>
              <a:t>Feeding &amp; Eating Disorders of Infancy or Early Childhood</a:t>
            </a:r>
          </a:p>
          <a:p>
            <a:pPr eaLnBrk="1" hangingPunct="1">
              <a:lnSpc>
                <a:spcPct val="90000"/>
              </a:lnSpc>
              <a:buFontTx/>
              <a:buNone/>
            </a:pPr>
            <a:r>
              <a:rPr lang="en-US" sz="2800" smtClean="0"/>
              <a:t>Tic Disorders</a:t>
            </a:r>
          </a:p>
          <a:p>
            <a:pPr eaLnBrk="1" hangingPunct="1">
              <a:lnSpc>
                <a:spcPct val="90000"/>
              </a:lnSpc>
              <a:buFontTx/>
              <a:buNone/>
            </a:pPr>
            <a:r>
              <a:rPr lang="en-US" sz="2800" smtClean="0"/>
              <a:t>Elimination Disorders</a:t>
            </a:r>
          </a:p>
          <a:p>
            <a:pPr eaLnBrk="1" hangingPunct="1">
              <a:lnSpc>
                <a:spcPct val="90000"/>
              </a:lnSpc>
              <a:buFontTx/>
              <a:buNone/>
            </a:pPr>
            <a:r>
              <a:rPr lang="en-US" sz="2800" smtClean="0"/>
              <a:t>Other Disorders</a:t>
            </a:r>
          </a:p>
          <a:p>
            <a:pPr eaLnBrk="1" hangingPunct="1">
              <a:lnSpc>
                <a:spcPct val="90000"/>
              </a:lnSpc>
              <a:buFontTx/>
              <a:buNone/>
            </a:pPr>
            <a:r>
              <a:rPr lang="en-US" sz="2800" smtClean="0"/>
              <a:t>		</a:t>
            </a:r>
            <a:r>
              <a:rPr lang="en-US" sz="2400" smtClean="0"/>
              <a:t>- Separation Anxiety Disorders</a:t>
            </a:r>
          </a:p>
          <a:p>
            <a:pPr eaLnBrk="1" hangingPunct="1">
              <a:lnSpc>
                <a:spcPct val="90000"/>
              </a:lnSpc>
              <a:buFontTx/>
              <a:buNone/>
            </a:pPr>
            <a:r>
              <a:rPr lang="en-US" sz="2400" smtClean="0"/>
              <a:t>		- Selective Mutism</a:t>
            </a:r>
          </a:p>
          <a:p>
            <a:pPr eaLnBrk="1" hangingPunct="1">
              <a:lnSpc>
                <a:spcPct val="90000"/>
              </a:lnSpc>
              <a:buFontTx/>
              <a:buNone/>
            </a:pPr>
            <a:r>
              <a:rPr lang="en-US" sz="2400" smtClean="0"/>
              <a:t>		- Reactive Attachment Disorders</a:t>
            </a:r>
          </a:p>
          <a:p>
            <a:pPr eaLnBrk="1" hangingPunct="1">
              <a:lnSpc>
                <a:spcPct val="90000"/>
              </a:lnSpc>
              <a:buFontTx/>
              <a:buNone/>
            </a:pPr>
            <a:r>
              <a:rPr lang="en-US" sz="2400" smtClean="0"/>
              <a:t>		- Stereotypic Movement Disorders</a:t>
            </a:r>
          </a:p>
          <a:p>
            <a:pPr eaLnBrk="1" hangingPunct="1">
              <a:lnSpc>
                <a:spcPct val="90000"/>
              </a:lnSpc>
              <a:buFontTx/>
              <a:buNone/>
            </a:pPr>
            <a:endParaRPr lang="en-US" sz="2800" smtClean="0">
              <a:solidFill>
                <a:schemeClr val="bg1"/>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1504950"/>
          </a:xfrm>
        </p:spPr>
        <p:txBody>
          <a:bodyPr/>
          <a:lstStyle/>
          <a:p>
            <a:r>
              <a:rPr lang="en-US" smtClean="0"/>
              <a:t>Basic Language Development </a:t>
            </a:r>
            <a:r>
              <a:rPr lang="en-US" dirty="0" smtClean="0"/>
              <a:t>Autism Spectrum Disorders</a:t>
            </a:r>
            <a:endParaRPr lang="en-US" dirty="0"/>
          </a:p>
        </p:txBody>
      </p:sp>
      <p:sp>
        <p:nvSpPr>
          <p:cNvPr id="3" name="Content Placeholder 2"/>
          <p:cNvSpPr>
            <a:spLocks noGrp="1"/>
          </p:cNvSpPr>
          <p:nvPr>
            <p:ph idx="1"/>
          </p:nvPr>
        </p:nvSpPr>
        <p:spPr>
          <a:xfrm>
            <a:off x="457200" y="1858963"/>
            <a:ext cx="8229600" cy="4389437"/>
          </a:xfrm>
        </p:spPr>
        <p:txBody>
          <a:bodyPr/>
          <a:lstStyle/>
          <a:p>
            <a:endParaRPr lang="en-US" b="1" dirty="0" smtClean="0"/>
          </a:p>
          <a:p>
            <a:r>
              <a:rPr lang="en-US" b="1" dirty="0" smtClean="0"/>
              <a:t>- Semantic language:  </a:t>
            </a:r>
            <a:r>
              <a:rPr lang="en-US" dirty="0" smtClean="0"/>
              <a:t>use and understand words, phrases and sentences; including abstract concepts and idioms. </a:t>
            </a:r>
            <a:endParaRPr lang="en-US" b="1" dirty="0" smtClean="0"/>
          </a:p>
          <a:p>
            <a:endParaRPr lang="en-US" b="1" dirty="0" smtClean="0"/>
          </a:p>
          <a:p>
            <a:r>
              <a:rPr lang="en-US" b="1" dirty="0" smtClean="0"/>
              <a:t>Expressive verbal language: </a:t>
            </a:r>
            <a:r>
              <a:rPr lang="en-US" dirty="0" smtClean="0"/>
              <a:t>The ability to </a:t>
            </a:r>
            <a:r>
              <a:rPr lang="en-US" i="1" dirty="0" smtClean="0"/>
              <a:t>express</a:t>
            </a:r>
            <a:r>
              <a:rPr lang="en-US" dirty="0" smtClean="0"/>
              <a:t> our ideas with spoken words. </a:t>
            </a:r>
          </a:p>
          <a:p>
            <a:endParaRPr lang="en-US" b="1" dirty="0" smtClean="0"/>
          </a:p>
          <a:p>
            <a:r>
              <a:rPr lang="en-US" b="1" dirty="0" smtClean="0"/>
              <a:t>-Articulation:</a:t>
            </a:r>
            <a:r>
              <a:rPr lang="en-US" dirty="0" smtClean="0"/>
              <a:t> The ability to speak each word clearly.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676400"/>
          </a:xfrm>
        </p:spPr>
        <p:txBody>
          <a:bodyPr/>
          <a:lstStyle/>
          <a:p>
            <a:r>
              <a:rPr lang="en-US" sz="4400" dirty="0" smtClean="0"/>
              <a:t>Autism Spectrum Disorders(ASD) Skills less likely affected in ASD </a:t>
            </a:r>
            <a:endParaRPr lang="en-US" sz="4400" dirty="0"/>
          </a:p>
        </p:txBody>
      </p:sp>
      <p:sp>
        <p:nvSpPr>
          <p:cNvPr id="3" name="Content Placeholder 2"/>
          <p:cNvSpPr>
            <a:spLocks noGrp="1"/>
          </p:cNvSpPr>
          <p:nvPr>
            <p:ph idx="1"/>
          </p:nvPr>
        </p:nvSpPr>
        <p:spPr>
          <a:xfrm>
            <a:off x="457200" y="2057400"/>
            <a:ext cx="8229600" cy="4572000"/>
          </a:xfrm>
        </p:spPr>
        <p:txBody>
          <a:bodyPr/>
          <a:lstStyle/>
          <a:p>
            <a:r>
              <a:rPr lang="en-US" b="1" dirty="0" smtClean="0"/>
              <a:t>(A) Verbal/Spoken Communication Skills </a:t>
            </a:r>
          </a:p>
          <a:p>
            <a:pPr lvl="1">
              <a:buNone/>
            </a:pPr>
            <a:endParaRPr lang="en-US" dirty="0" smtClean="0"/>
          </a:p>
          <a:p>
            <a:r>
              <a:rPr lang="en-US" b="1" dirty="0" smtClean="0"/>
              <a:t>-Receptive verbal language: </a:t>
            </a:r>
            <a:r>
              <a:rPr lang="en-US" dirty="0" smtClean="0"/>
              <a:t> </a:t>
            </a:r>
            <a:r>
              <a:rPr lang="en-US" i="1" dirty="0" smtClean="0"/>
              <a:t>understand</a:t>
            </a:r>
            <a:r>
              <a:rPr lang="en-US" dirty="0" smtClean="0"/>
              <a:t> spoken words and ideas. </a:t>
            </a:r>
          </a:p>
          <a:p>
            <a:r>
              <a:rPr lang="en-US" b="1" dirty="0" smtClean="0"/>
              <a:t>-Central Auditory Processing (CAP): </a:t>
            </a:r>
            <a:r>
              <a:rPr lang="en-US" dirty="0" smtClean="0"/>
              <a:t> abilities needed to process and derive meaning from sounds and words; including the abilities to distinguish between similar sounds, and to pick out the main voice from background. In short, “what we do with what we hear.”</a:t>
            </a:r>
            <a:endParaRPr lang="en-US" b="1" dirty="0" smtClean="0"/>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150"/>
          </a:xfrm>
        </p:spPr>
        <p:txBody>
          <a:bodyPr/>
          <a:lstStyle/>
          <a:p>
            <a:r>
              <a:rPr lang="en-US" sz="4800" dirty="0" smtClean="0"/>
              <a:t>Skills highly likely affected in ASD</a:t>
            </a:r>
            <a:endParaRPr lang="en-US" sz="4800" dirty="0"/>
          </a:p>
        </p:txBody>
      </p:sp>
      <p:sp>
        <p:nvSpPr>
          <p:cNvPr id="3" name="Content Placeholder 2"/>
          <p:cNvSpPr>
            <a:spLocks noGrp="1"/>
          </p:cNvSpPr>
          <p:nvPr>
            <p:ph idx="1"/>
          </p:nvPr>
        </p:nvSpPr>
        <p:spPr>
          <a:xfrm>
            <a:off x="457200" y="1295400"/>
            <a:ext cx="8229600" cy="5562600"/>
          </a:xfrm>
        </p:spPr>
        <p:txBody>
          <a:bodyPr/>
          <a:lstStyle/>
          <a:p>
            <a:r>
              <a:rPr lang="en-US" b="1" dirty="0" smtClean="0"/>
              <a:t>(B) Non-Verbal/Non-Spoken Communication Skills </a:t>
            </a:r>
            <a:r>
              <a:rPr lang="en-US" i="1" dirty="0" smtClean="0"/>
              <a:t>“Theory of Mind.” </a:t>
            </a:r>
            <a:r>
              <a:rPr lang="en-US" dirty="0" smtClean="0"/>
              <a:t>: (1)that I have a mind, (2) that you have a mind; and most importantly, (3) that our minds may not know or be feeling the same things. Without a theory of mind, there is little point in communicating. After all, who would you be communicating to? There is limited ability to truly recognize that there is another human being in the room. It will be difficult to feel the need to communicate with anyone else. It may seem as if there is a plane of glass between the child and others. Eye contact will be poor. </a:t>
            </a:r>
            <a:r>
              <a:rPr lang="en-US" b="1" dirty="0" smtClean="0"/>
              <a:t> (Problematic in ASD)</a:t>
            </a:r>
          </a:p>
          <a:p>
            <a:r>
              <a:rPr lang="en-US" b="1" dirty="0" smtClean="0"/>
              <a:t>-”get inside your mind”</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lstStyle/>
          <a:p>
            <a:r>
              <a:rPr lang="en-US" b="1" dirty="0" smtClean="0"/>
              <a:t>Pragmatic language: </a:t>
            </a:r>
            <a:r>
              <a:rPr lang="en-US" dirty="0" smtClean="0"/>
              <a:t>The practical ability to use language in a social setting, </a:t>
            </a:r>
          </a:p>
          <a:p>
            <a:r>
              <a:rPr lang="en-US" dirty="0" smtClean="0"/>
              <a:t>what is appropriate to say, where and when to say it; </a:t>
            </a:r>
          </a:p>
          <a:p>
            <a:r>
              <a:rPr lang="en-US" dirty="0" smtClean="0"/>
              <a:t>the ability to figure out what the other person does or does not already know—or might or might not be interested in hearing about.  </a:t>
            </a:r>
            <a:r>
              <a:rPr lang="en-US" dirty="0" smtClean="0"/>
              <a:t>Example </a:t>
            </a:r>
            <a:r>
              <a:rPr lang="en-US" dirty="0" smtClean="0"/>
              <a:t>:The teacher asks him where he comes from. The Autistic Spectrum child responds: “From the hallway.”  This child’s spoken language is precise, but </a:t>
            </a:r>
            <a:r>
              <a:rPr lang="en-US" dirty="0" smtClean="0"/>
              <a:t>he </a:t>
            </a:r>
            <a:r>
              <a:rPr lang="en-US" dirty="0" smtClean="0"/>
              <a:t>misses (1) the actual meaning of the question; and more importantly, (2) misses that the whole purpose of this conversation was just a little fun chit-chat to initiate an interaction. </a:t>
            </a:r>
            <a:r>
              <a:rPr lang="en-US" b="1" dirty="0" smtClean="0"/>
              <a:t>The skill to know what is—and what is not—important</a:t>
            </a:r>
            <a:r>
              <a:rPr lang="en-US" dirty="0" smtClean="0"/>
              <a:t> Ability to see the big picture rather than fixate on details. Ability to maintain a full range of interests. </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5999"/>
          </a:xfrm>
        </p:spPr>
        <p:txBody>
          <a:bodyPr/>
          <a:lstStyle/>
          <a:p>
            <a:r>
              <a:rPr lang="en-US" b="1" dirty="0" smtClean="0"/>
              <a:t>Symbolic play skills</a:t>
            </a:r>
            <a:r>
              <a:rPr lang="en-US" dirty="0" smtClean="0"/>
              <a:t> </a:t>
            </a:r>
            <a:r>
              <a:rPr lang="en-US" b="1" dirty="0" smtClean="0"/>
              <a:t>(</a:t>
            </a:r>
            <a:r>
              <a:rPr lang="en-US" b="1" i="1" dirty="0" smtClean="0"/>
              <a:t>representational meaning)</a:t>
            </a:r>
            <a:endParaRPr lang="en-US" b="1" i="1" dirty="0" smtClean="0"/>
          </a:p>
          <a:p>
            <a:r>
              <a:rPr lang="en-US" i="1" dirty="0" smtClean="0"/>
              <a:t>-</a:t>
            </a:r>
            <a:r>
              <a:rPr lang="en-US" dirty="0" smtClean="0"/>
              <a:t> Stuffed animals are not just warm rags of cloth to drag around, but living creatures that have feelings and needs. </a:t>
            </a:r>
          </a:p>
          <a:p>
            <a:r>
              <a:rPr lang="en-US" dirty="0" smtClean="0"/>
              <a:t>- </a:t>
            </a:r>
            <a:r>
              <a:rPr lang="en-US" i="1" dirty="0" smtClean="0"/>
              <a:t>By 18 months, most toddlers start to use objects as symbols for something else. </a:t>
            </a:r>
          </a:p>
          <a:p>
            <a:r>
              <a:rPr lang="en-US" dirty="0" smtClean="0"/>
              <a:t>- </a:t>
            </a:r>
            <a:r>
              <a:rPr lang="en-US" i="1" dirty="0" smtClean="0"/>
              <a:t>By 3 years of age, most children are quite good at </a:t>
            </a:r>
            <a:r>
              <a:rPr lang="en-US" b="1" i="1" dirty="0" smtClean="0"/>
              <a:t>“let’s pretend”</a:t>
            </a:r>
            <a:r>
              <a:rPr lang="en-US" i="1" dirty="0" smtClean="0"/>
              <a:t> activities, such as “You be the cowboy!”</a:t>
            </a:r>
          </a:p>
          <a:p>
            <a:r>
              <a:rPr lang="en-US" dirty="0" smtClean="0"/>
              <a:t> ---- the ability to recognize that the letters </a:t>
            </a:r>
            <a:r>
              <a:rPr lang="en-US" b="1" dirty="0" smtClean="0"/>
              <a:t>“C-A-T” stand for a furry animal. </a:t>
            </a:r>
          </a:p>
          <a:p>
            <a:r>
              <a:rPr lang="en-US" dirty="0" smtClean="0"/>
              <a:t>----</a:t>
            </a:r>
            <a:r>
              <a:rPr lang="en-US" b="1" dirty="0" smtClean="0"/>
              <a:t>a cup is for drinking, but it also makes quite a handy telephone</a:t>
            </a:r>
            <a:r>
              <a:rPr lang="en-US" dirty="0" smtClean="0"/>
              <a:t>. Failure to develop representational/symbolic/pretend play is a strong marker of the Autistic Spectrum Disorders. </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5867400"/>
          </a:xfrm>
        </p:spPr>
        <p:txBody>
          <a:bodyPr/>
          <a:lstStyle/>
          <a:p>
            <a:r>
              <a:rPr lang="en-US" dirty="0" smtClean="0"/>
              <a:t>After all, if you cannot understand that a physical toy bus represents a real truck, how could you understand that the even more purely representational sound “bus” represents a real truck. </a:t>
            </a:r>
            <a:r>
              <a:rPr lang="en-US" b="1" dirty="0" smtClean="0"/>
              <a:t>Non-verbal (non-spoken) transmission of language</a:t>
            </a:r>
            <a:r>
              <a:rPr lang="en-US" dirty="0" smtClean="0"/>
              <a:t>. The simple sounds are not the only thing my body sends through space when it attempts to communicate with you. It also transmits:</a:t>
            </a:r>
          </a:p>
          <a:p>
            <a:r>
              <a:rPr lang="en-US" dirty="0" smtClean="0"/>
              <a:t>Facial expressions </a:t>
            </a:r>
          </a:p>
          <a:p>
            <a:r>
              <a:rPr lang="en-US" dirty="0" smtClean="0"/>
              <a:t>Body language </a:t>
            </a:r>
          </a:p>
          <a:p>
            <a:r>
              <a:rPr lang="en-US" dirty="0" smtClean="0"/>
              <a:t>Tone and </a:t>
            </a:r>
            <a:r>
              <a:rPr lang="en-US" dirty="0" err="1" smtClean="0"/>
              <a:t>prosidy</a:t>
            </a:r>
            <a:r>
              <a:rPr lang="en-US" dirty="0" smtClean="0"/>
              <a:t> of voice</a:t>
            </a:r>
          </a:p>
          <a:p>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pPr algn="ctr"/>
            <a:r>
              <a:rPr lang="en-US" sz="2400" dirty="0" smtClean="0"/>
              <a:t> </a:t>
            </a:r>
            <a:r>
              <a:rPr lang="en-US" sz="2400" dirty="0" smtClean="0">
                <a:solidFill>
                  <a:schemeClr val="tx1"/>
                </a:solidFill>
              </a:rPr>
              <a:t>AUTISM and TSC (genetic syndrome) </a:t>
            </a:r>
            <a:r>
              <a:rPr lang="en-US" sz="2400" dirty="0" smtClean="0">
                <a:solidFill>
                  <a:schemeClr val="tx1"/>
                </a:solidFill>
              </a:rPr>
              <a:t>tuberous sclerosis complex (TSC) compared to ASD "It's a simpler, less specialized network that's more rigid, less able to respond to stimulation from the environment."</a:t>
            </a:r>
            <a:endParaRPr lang="en-US" sz="2400"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descr="neural_networks_0.jpg"/>
          <p:cNvPicPr>
            <a:picLocks noChangeAspect="1"/>
          </p:cNvPicPr>
          <p:nvPr/>
        </p:nvPicPr>
        <p:blipFill>
          <a:blip r:embed="rId2" cstate="print">
            <a:duotone>
              <a:prstClr val="black"/>
              <a:schemeClr val="tx2">
                <a:tint val="45000"/>
                <a:satMod val="400000"/>
              </a:schemeClr>
            </a:duotone>
            <a:lum bright="-14000" contrast="52000"/>
          </a:blip>
          <a:stretch>
            <a:fillRect/>
          </a:stretch>
        </p:blipFill>
        <p:spPr>
          <a:xfrm>
            <a:off x="1828800" y="1676400"/>
            <a:ext cx="5562600" cy="50292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b="1" smtClean="0"/>
              <a:t>Hierarchy of Needs </a:t>
            </a:r>
            <a:endParaRPr lang="en-US" smtClean="0"/>
          </a:p>
        </p:txBody>
      </p:sp>
      <p:pic>
        <p:nvPicPr>
          <p:cNvPr id="61442" name="Picture 2" descr="C:\Documents and Settings\HP_Owner\My Documents\My Pictures\hierarchy_of_needs.gif"/>
          <p:cNvPicPr>
            <a:picLocks noGrp="1" noChangeAspect="1" noChangeArrowheads="1"/>
          </p:cNvPicPr>
          <p:nvPr>
            <p:ph type="tbl" idx="1"/>
          </p:nvPr>
        </p:nvPicPr>
        <p:blipFill>
          <a:blip r:embed="rId3" cstate="print"/>
          <a:srcRect/>
          <a:stretch>
            <a:fillRect/>
          </a:stretch>
        </p:blipFill>
        <p:spPr>
          <a:xfrm>
            <a:off x="762000" y="1752600"/>
            <a:ext cx="7239000" cy="4572000"/>
          </a:xfr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TSC </a:t>
            </a:r>
            <a:r>
              <a:rPr lang="en-US" smtClean="0"/>
              <a:t>and Autism(ASD)</a:t>
            </a:r>
            <a:endParaRPr lang="en-US"/>
          </a:p>
        </p:txBody>
      </p:sp>
      <p:sp>
        <p:nvSpPr>
          <p:cNvPr id="3" name="Content Placeholder 2"/>
          <p:cNvSpPr>
            <a:spLocks noGrp="1"/>
          </p:cNvSpPr>
          <p:nvPr>
            <p:ph idx="1"/>
          </p:nvPr>
        </p:nvSpPr>
        <p:spPr/>
        <p:txBody>
          <a:bodyPr/>
          <a:lstStyle/>
          <a:p>
            <a:r>
              <a:rPr lang="en-US" dirty="0" smtClean="0"/>
              <a:t>In both groups with autism, brain networks had a seeming surplus of short-range connections within different brain region and relatively fewer connections linking far-flung areas. The redundancy of pathways within brain regions is consistent with previous research showing that young brains affected by autism lack the normal "pruning" of extra connections that normally takes place in infancy.</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a:xfrm>
            <a:off x="457200" y="704850"/>
            <a:ext cx="8229600" cy="666750"/>
          </a:xfrm>
        </p:spPr>
        <p:txBody>
          <a:bodyPr/>
          <a:lstStyle/>
          <a:p>
            <a:pPr eaLnBrk="1" hangingPunct="1"/>
            <a:r>
              <a:rPr lang="en-US" sz="4000" smtClean="0"/>
              <a:t>Pervasive Developmental Disorders</a:t>
            </a:r>
          </a:p>
        </p:txBody>
      </p:sp>
      <p:sp>
        <p:nvSpPr>
          <p:cNvPr id="286722" name="Rectangle 3"/>
          <p:cNvSpPr>
            <a:spLocks noGrp="1" noChangeArrowheads="1"/>
          </p:cNvSpPr>
          <p:nvPr>
            <p:ph type="body" idx="1"/>
          </p:nvPr>
        </p:nvSpPr>
        <p:spPr>
          <a:xfrm>
            <a:off x="457200" y="1371600"/>
            <a:ext cx="8229600" cy="4953000"/>
          </a:xfrm>
        </p:spPr>
        <p:txBody>
          <a:bodyPr/>
          <a:lstStyle/>
          <a:p>
            <a:pPr eaLnBrk="1" hangingPunct="1">
              <a:buFontTx/>
              <a:buNone/>
            </a:pPr>
            <a:r>
              <a:rPr lang="en-US" dirty="0" smtClean="0"/>
              <a:t>	</a:t>
            </a:r>
            <a:r>
              <a:rPr lang="en-US" sz="2000" i="1" dirty="0" err="1" smtClean="0"/>
              <a:t>Autistism</a:t>
            </a:r>
            <a:r>
              <a:rPr lang="en-US" sz="2000" i="1" dirty="0" smtClean="0"/>
              <a:t> Spectrum Disorders</a:t>
            </a:r>
          </a:p>
          <a:p>
            <a:pPr eaLnBrk="1" hangingPunct="1">
              <a:buFontTx/>
              <a:buNone/>
            </a:pPr>
            <a:r>
              <a:rPr lang="en-US" sz="2000" dirty="0" smtClean="0"/>
              <a:t>			</a:t>
            </a:r>
          </a:p>
          <a:p>
            <a:pPr eaLnBrk="1" hangingPunct="1">
              <a:buFontTx/>
              <a:buNone/>
            </a:pPr>
            <a:r>
              <a:rPr lang="en-US" sz="2000" dirty="0" smtClean="0"/>
              <a:t>	</a:t>
            </a:r>
            <a:r>
              <a:rPr lang="en-US" sz="2000" i="1" dirty="0" err="1" smtClean="0"/>
              <a:t>Rett’s</a:t>
            </a:r>
            <a:r>
              <a:rPr lang="en-US" sz="2000" i="1" dirty="0" smtClean="0"/>
              <a:t> -</a:t>
            </a:r>
            <a:r>
              <a:rPr lang="en-US" sz="2000" dirty="0" smtClean="0"/>
              <a:t> (female, normal prenatal/perinatal-5 months, normal psychomotor-5 months</a:t>
            </a:r>
            <a:r>
              <a:rPr lang="en-US" sz="2000" smtClean="0"/>
              <a:t>, head growth </a:t>
            </a:r>
            <a:r>
              <a:rPr lang="en-US" sz="2000" dirty="0" smtClean="0"/>
              <a:t>decelerates from 5-48 months, profound mental retardation) rare </a:t>
            </a:r>
            <a:r>
              <a:rPr lang="en-US" sz="2000" dirty="0" err="1" smtClean="0"/>
              <a:t>neurogenic</a:t>
            </a:r>
            <a:r>
              <a:rPr lang="en-US" sz="2000" dirty="0" smtClean="0"/>
              <a:t> disorder</a:t>
            </a:r>
          </a:p>
          <a:p>
            <a:pPr eaLnBrk="1" hangingPunct="1">
              <a:buFontTx/>
              <a:buNone/>
            </a:pPr>
            <a:r>
              <a:rPr lang="en-US" sz="2000" dirty="0" smtClean="0"/>
              <a:t>	</a:t>
            </a:r>
            <a:r>
              <a:rPr lang="en-US" sz="2000" i="1" dirty="0" smtClean="0"/>
              <a:t>Childhood Disintegrative- </a:t>
            </a:r>
            <a:r>
              <a:rPr lang="en-US" sz="2000" dirty="0" smtClean="0"/>
              <a:t>(primarily male, minimum of two years of normal development, significant loss of previously acquired skills before the age of 10.) 1/50,000</a:t>
            </a:r>
            <a:endParaRPr lang="en-US" sz="2000" i="1" dirty="0" smtClean="0"/>
          </a:p>
          <a:p>
            <a:pPr eaLnBrk="1" hangingPunct="1">
              <a:buFontTx/>
              <a:buNone/>
            </a:pPr>
            <a:r>
              <a:rPr lang="en-US" sz="2000" dirty="0" smtClean="0"/>
              <a:t>	</a:t>
            </a:r>
          </a:p>
          <a:p>
            <a:pPr eaLnBrk="1" hangingPunct="1">
              <a:buFontTx/>
              <a:buNone/>
            </a:pPr>
            <a:r>
              <a:rPr lang="en-US" sz="2000" dirty="0" smtClean="0"/>
              <a:t>	</a:t>
            </a:r>
          </a:p>
          <a:p>
            <a:pPr eaLnBrk="1" hangingPunct="1">
              <a:buFontTx/>
              <a:buNone/>
            </a:pPr>
            <a:r>
              <a:rPr lang="en-US" sz="2000" dirty="0" smtClean="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850"/>
          </a:xfrm>
        </p:spPr>
        <p:txBody>
          <a:bodyPr/>
          <a:lstStyle/>
          <a:p>
            <a:r>
              <a:rPr lang="en-US" sz="4400" dirty="0" smtClean="0">
                <a:solidFill>
                  <a:schemeClr val="tx1"/>
                </a:solidFill>
              </a:rPr>
              <a:t>Autism Spectrum Disorders </a:t>
            </a:r>
            <a:br>
              <a:rPr lang="en-US" sz="4400" dirty="0" smtClean="0">
                <a:solidFill>
                  <a:schemeClr val="tx1"/>
                </a:solidFill>
              </a:rPr>
            </a:br>
            <a:r>
              <a:rPr lang="en-US" sz="4400" dirty="0" smtClean="0">
                <a:solidFill>
                  <a:srgbClr val="FF0000"/>
                </a:solidFill>
              </a:rPr>
              <a:t>(DSM-IV TR recognized)</a:t>
            </a:r>
            <a:endParaRPr lang="en-US" sz="44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9144000" cy="6477000"/>
          </a:xfrm>
        </p:spPr>
        <p:txBody>
          <a:bodyPr/>
          <a:lstStyle/>
          <a:p>
            <a:r>
              <a:rPr lang="en-US" b="1" dirty="0" smtClean="0"/>
              <a:t>Autistic Disorder</a:t>
            </a:r>
            <a:endParaRPr lang="en-US" dirty="0" smtClean="0"/>
          </a:p>
          <a:p>
            <a:r>
              <a:rPr lang="en-US" dirty="0" smtClean="0"/>
              <a:t>Severely disordered verbal </a:t>
            </a:r>
            <a:r>
              <a:rPr lang="en-US" i="1" dirty="0" smtClean="0"/>
              <a:t>and</a:t>
            </a:r>
            <a:r>
              <a:rPr lang="en-US" dirty="0" smtClean="0"/>
              <a:t> non-verbal language; unusual behaviors.</a:t>
            </a:r>
          </a:p>
          <a:p>
            <a:r>
              <a:rPr lang="en-US" b="1" dirty="0" err="1" smtClean="0"/>
              <a:t>Asperger’s</a:t>
            </a:r>
            <a:r>
              <a:rPr lang="en-US" b="1" dirty="0" smtClean="0"/>
              <a:t> Syndrome</a:t>
            </a:r>
            <a:endParaRPr lang="en-US" dirty="0" smtClean="0"/>
          </a:p>
          <a:p>
            <a:r>
              <a:rPr lang="en-US" dirty="0" smtClean="0"/>
              <a:t>Relatively good verbal language, with “milder” non-verbal language problems; restricted range of interests and relatedness.</a:t>
            </a:r>
          </a:p>
          <a:p>
            <a:r>
              <a:rPr lang="en-US" b="1" dirty="0" smtClean="0"/>
              <a:t>PDD-NOS</a:t>
            </a:r>
            <a:endParaRPr lang="en-US" dirty="0" smtClean="0"/>
          </a:p>
          <a:p>
            <a:r>
              <a:rPr lang="en-US" dirty="0" smtClean="0"/>
              <a:t>Non-verbal language problems not meeting strict criteria for other PDD disorders.</a:t>
            </a:r>
          </a:p>
          <a:p>
            <a:r>
              <a:rPr lang="en-US" b="1" dirty="0" err="1" smtClean="0"/>
              <a:t>Rett’s</a:t>
            </a:r>
            <a:r>
              <a:rPr lang="en-US" b="1" dirty="0" smtClean="0"/>
              <a:t> Disorder*</a:t>
            </a:r>
            <a:endParaRPr lang="en-US" dirty="0" smtClean="0"/>
          </a:p>
          <a:p>
            <a:r>
              <a:rPr lang="en-US" b="1" dirty="0" smtClean="0"/>
              <a:t>Childhood Disintegrative Disorder*</a:t>
            </a:r>
            <a:endParaRPr lang="en-US" dirty="0" smtClean="0"/>
          </a:p>
          <a:p>
            <a:r>
              <a:rPr lang="en-US" dirty="0" smtClean="0"/>
              <a:t>Neurologists are scratching their head on this one</a:t>
            </a:r>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150"/>
          </a:xfrm>
        </p:spPr>
        <p:txBody>
          <a:bodyPr/>
          <a:lstStyle/>
          <a:p>
            <a:r>
              <a:rPr lang="en-US" sz="3600" dirty="0" smtClean="0">
                <a:solidFill>
                  <a:srgbClr val="FF0000"/>
                </a:solidFill>
              </a:rPr>
              <a:t>Autism Spec. Disorders (NOT </a:t>
            </a:r>
            <a:r>
              <a:rPr lang="en-US" sz="3600" smtClean="0">
                <a:solidFill>
                  <a:srgbClr val="FF0000"/>
                </a:solidFill>
              </a:rPr>
              <a:t>DSM-IV TR)</a:t>
            </a:r>
            <a:endParaRPr lang="en-US" sz="3600" dirty="0">
              <a:solidFill>
                <a:srgbClr val="FF0000"/>
              </a:solidFill>
            </a:endParaRPr>
          </a:p>
        </p:txBody>
      </p:sp>
      <p:sp>
        <p:nvSpPr>
          <p:cNvPr id="3" name="Content Placeholder 2"/>
          <p:cNvSpPr>
            <a:spLocks noGrp="1"/>
          </p:cNvSpPr>
          <p:nvPr>
            <p:ph idx="1"/>
          </p:nvPr>
        </p:nvSpPr>
        <p:spPr>
          <a:xfrm>
            <a:off x="457200" y="1143000"/>
            <a:ext cx="8229600" cy="5714999"/>
          </a:xfrm>
        </p:spPr>
        <p:txBody>
          <a:bodyPr/>
          <a:lstStyle/>
          <a:p>
            <a:r>
              <a:rPr lang="en-US" b="1" dirty="0" smtClean="0"/>
              <a:t>Semantic Pragmatic Communication Disorder</a:t>
            </a:r>
            <a:endParaRPr lang="en-US" dirty="0" smtClean="0"/>
          </a:p>
          <a:p>
            <a:r>
              <a:rPr lang="en-US" dirty="0" smtClean="0"/>
              <a:t>Delay /trouble with the use of language (both semantic and pragmatic), socialization relatively spared.</a:t>
            </a:r>
          </a:p>
          <a:p>
            <a:r>
              <a:rPr lang="en-US" b="1" dirty="0" smtClean="0"/>
              <a:t>Non-Verbal Learning Disabilities</a:t>
            </a:r>
            <a:endParaRPr lang="en-US" dirty="0" smtClean="0"/>
          </a:p>
          <a:p>
            <a:r>
              <a:rPr lang="en-US" dirty="0" smtClean="0"/>
              <a:t>Trouble integrating information in 3 areas: non-verbal difficulties : misses major gestalt in language; spatial perception problems; and motor coordination .</a:t>
            </a:r>
          </a:p>
          <a:p>
            <a:r>
              <a:rPr lang="en-US" b="1" dirty="0" smtClean="0"/>
              <a:t>High Functioning Autism</a:t>
            </a:r>
            <a:endParaRPr lang="en-US" dirty="0" smtClean="0"/>
          </a:p>
          <a:p>
            <a:r>
              <a:rPr lang="en-US" dirty="0" smtClean="0"/>
              <a:t>For some authors, synonymous with </a:t>
            </a:r>
            <a:r>
              <a:rPr lang="en-US" dirty="0" err="1" smtClean="0"/>
              <a:t>Asperger’s</a:t>
            </a:r>
            <a:r>
              <a:rPr lang="en-US" dirty="0" smtClean="0"/>
              <a:t>;</a:t>
            </a:r>
          </a:p>
          <a:p>
            <a:r>
              <a:rPr lang="en-US" b="1" dirty="0" err="1" smtClean="0"/>
              <a:t>Hyperlexia</a:t>
            </a:r>
            <a:endParaRPr lang="en-US" dirty="0" smtClean="0"/>
          </a:p>
          <a:p>
            <a:r>
              <a:rPr lang="en-US" dirty="0" smtClean="0"/>
              <a:t>Most notable for incredible rote reading skills starting at an early age.</a:t>
            </a:r>
          </a:p>
          <a:p>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dirty="0" smtClean="0"/>
              <a:t>ASPERGERS</a:t>
            </a:r>
            <a:endParaRPr lang="en-US" dirty="0"/>
          </a:p>
        </p:txBody>
      </p:sp>
      <p:sp>
        <p:nvSpPr>
          <p:cNvPr id="3" name="Content Placeholder 2"/>
          <p:cNvSpPr>
            <a:spLocks noGrp="1"/>
          </p:cNvSpPr>
          <p:nvPr>
            <p:ph idx="1"/>
          </p:nvPr>
        </p:nvSpPr>
        <p:spPr>
          <a:xfrm>
            <a:off x="457200" y="1295400"/>
            <a:ext cx="8229600" cy="5333999"/>
          </a:xfrm>
        </p:spPr>
        <p:txBody>
          <a:bodyPr/>
          <a:lstStyle/>
          <a:p>
            <a:r>
              <a:rPr lang="en-US" dirty="0" smtClean="0">
                <a:solidFill>
                  <a:srgbClr val="FF0000"/>
                </a:solidFill>
              </a:rPr>
              <a:t>(I) </a:t>
            </a:r>
            <a:r>
              <a:rPr lang="en-US" dirty="0" smtClean="0"/>
              <a:t>Qualitative impairment in </a:t>
            </a:r>
            <a:r>
              <a:rPr lang="en-US" dirty="0" smtClean="0">
                <a:solidFill>
                  <a:srgbClr val="FF0000"/>
                </a:solidFill>
              </a:rPr>
              <a:t>social interaction</a:t>
            </a:r>
            <a:r>
              <a:rPr lang="en-US" dirty="0" smtClean="0"/>
              <a:t>, as manifested by at least two of the following: </a:t>
            </a:r>
          </a:p>
          <a:p>
            <a:r>
              <a:rPr lang="en-US" dirty="0" smtClean="0"/>
              <a:t>-(A) marked impairments in the use of multiple nonverbal behaviors such as eye-to-eye gaze, facial expression, body posture, and gestures to regulate social interaction</a:t>
            </a:r>
            <a:br>
              <a:rPr lang="en-US" dirty="0" smtClean="0"/>
            </a:br>
            <a:r>
              <a:rPr lang="en-US" dirty="0" smtClean="0"/>
              <a:t>-(B) failure to develop peer relationships appropriate to developmental level</a:t>
            </a:r>
            <a:br>
              <a:rPr lang="en-US" dirty="0" smtClean="0"/>
            </a:br>
            <a:r>
              <a:rPr lang="en-US" dirty="0" smtClean="0"/>
              <a:t>-(C) a lack of spontaneous seeking to share enjoyment, interest or achievements with other people, (e.g.. by a lack of showing, bringing, or pointing out objects of interest to other people)</a:t>
            </a:r>
            <a:br>
              <a:rPr lang="en-US" dirty="0" smtClean="0"/>
            </a:br>
            <a:r>
              <a:rPr lang="en-US" dirty="0" smtClean="0"/>
              <a:t>(D) lack of social or emotional reciprocity</a:t>
            </a:r>
            <a:br>
              <a:rPr lang="en-US" dirty="0" smtClean="0"/>
            </a:br>
            <a:endParaRPr lang="en-US" dirty="0"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dirty="0" smtClean="0"/>
              <a:t>ASPERGERS</a:t>
            </a:r>
            <a:endParaRPr lang="en-US" dirty="0"/>
          </a:p>
        </p:txBody>
      </p:sp>
      <p:sp>
        <p:nvSpPr>
          <p:cNvPr id="3" name="Content Placeholder 2"/>
          <p:cNvSpPr>
            <a:spLocks noGrp="1"/>
          </p:cNvSpPr>
          <p:nvPr>
            <p:ph idx="1"/>
          </p:nvPr>
        </p:nvSpPr>
        <p:spPr>
          <a:xfrm>
            <a:off x="457200" y="1371600"/>
            <a:ext cx="8229600" cy="5486399"/>
          </a:xfrm>
        </p:spPr>
        <p:txBody>
          <a:bodyPr/>
          <a:lstStyle/>
          <a:p>
            <a:r>
              <a:rPr lang="en-US" dirty="0" smtClean="0">
                <a:solidFill>
                  <a:srgbClr val="FF0000"/>
                </a:solidFill>
              </a:rPr>
              <a:t>(II)</a:t>
            </a:r>
            <a:r>
              <a:rPr lang="en-US" dirty="0" smtClean="0"/>
              <a:t> Restricted repetitive &amp; stereotyped patterns of behavior, interests and activities, as manifested by at least one of the following:</a:t>
            </a:r>
            <a:br>
              <a:rPr lang="en-US" dirty="0" smtClean="0"/>
            </a:br>
            <a:r>
              <a:rPr lang="en-US" dirty="0" smtClean="0"/>
              <a:t>-(A) encompassing preoccupation with one or more stereotyped and restricted patterns of interest that is abnormal either in intensity or focus</a:t>
            </a:r>
            <a:br>
              <a:rPr lang="en-US" dirty="0" smtClean="0"/>
            </a:br>
            <a:r>
              <a:rPr lang="en-US" dirty="0" smtClean="0"/>
              <a:t>-(B) apparently inflexible adherence to specific, nonfunctional routines or rituals</a:t>
            </a:r>
            <a:br>
              <a:rPr lang="en-US" dirty="0" smtClean="0"/>
            </a:br>
            <a:r>
              <a:rPr lang="en-US" dirty="0" smtClean="0"/>
              <a:t>-(C) stereotyped and repetitive motor mannerisms (e.g. hand or finger flapping or twisting, or complex whole-body movements)</a:t>
            </a:r>
            <a:br>
              <a:rPr lang="en-US" dirty="0" smtClean="0"/>
            </a:br>
            <a:r>
              <a:rPr lang="en-US" dirty="0" smtClean="0"/>
              <a:t>-(D) persistent preoccupation with parts of objects</a:t>
            </a:r>
            <a:br>
              <a:rPr lang="en-US" dirty="0" smtClean="0"/>
            </a:br>
            <a:endParaRPr lang="en-US"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dirty="0" smtClean="0"/>
              <a:t>ASPERGERS</a:t>
            </a:r>
            <a:endParaRPr lang="en-US" dirty="0"/>
          </a:p>
        </p:txBody>
      </p:sp>
      <p:sp>
        <p:nvSpPr>
          <p:cNvPr id="3" name="Content Placeholder 2"/>
          <p:cNvSpPr>
            <a:spLocks noGrp="1"/>
          </p:cNvSpPr>
          <p:nvPr>
            <p:ph idx="1"/>
          </p:nvPr>
        </p:nvSpPr>
        <p:spPr>
          <a:xfrm>
            <a:off x="457200" y="1371601"/>
            <a:ext cx="8229600" cy="4953000"/>
          </a:xfrm>
        </p:spPr>
        <p:txBody>
          <a:bodyPr/>
          <a:lstStyle/>
          <a:p>
            <a:pPr lvl="1">
              <a:buNone/>
            </a:pPr>
            <a:r>
              <a:rPr lang="en-US" dirty="0" smtClean="0">
                <a:solidFill>
                  <a:srgbClr val="FF0000"/>
                </a:solidFill>
              </a:rPr>
              <a:t>  (III) </a:t>
            </a:r>
            <a:r>
              <a:rPr lang="en-US" dirty="0" smtClean="0"/>
              <a:t>The disturbance causes clinically significant impairments in social, occupational, or other important areas of functioning.</a:t>
            </a:r>
            <a:br>
              <a:rPr lang="en-US" dirty="0" smtClean="0"/>
            </a:br>
            <a:r>
              <a:rPr lang="en-US" dirty="0" smtClean="0">
                <a:solidFill>
                  <a:srgbClr val="FF0000"/>
                </a:solidFill>
              </a:rPr>
              <a:t>(IV)</a:t>
            </a:r>
            <a:r>
              <a:rPr lang="en-US" dirty="0" smtClean="0"/>
              <a:t> There is </a:t>
            </a:r>
            <a:r>
              <a:rPr lang="en-US" i="1" dirty="0" smtClean="0"/>
              <a:t>no clinically significant general delay in language (E.G. single words used by age 2 years, communicative phrases used by age 3 years)</a:t>
            </a:r>
            <a:r>
              <a:rPr lang="en-US" dirty="0" smtClean="0"/>
              <a:t/>
            </a:r>
            <a:br>
              <a:rPr lang="en-US" dirty="0" smtClean="0"/>
            </a:br>
            <a:r>
              <a:rPr lang="en-US" dirty="0" smtClean="0">
                <a:solidFill>
                  <a:srgbClr val="FF0000"/>
                </a:solidFill>
              </a:rPr>
              <a:t>(V)</a:t>
            </a:r>
            <a:r>
              <a:rPr lang="en-US" dirty="0" smtClean="0"/>
              <a:t> There is no clinically significant delay in cognitive development or in the development of age-appropriate self help skills, adaptive behavior </a:t>
            </a:r>
            <a:r>
              <a:rPr lang="en-US" dirty="0" smtClean="0">
                <a:solidFill>
                  <a:srgbClr val="FF0000"/>
                </a:solidFill>
              </a:rPr>
              <a:t>(other than in social interaction) </a:t>
            </a:r>
            <a:r>
              <a:rPr lang="en-US" dirty="0" smtClean="0"/>
              <a:t>and curiosity about the environment in childhood.</a:t>
            </a:r>
          </a:p>
          <a:p>
            <a:pPr lvl="1">
              <a:buNone/>
            </a:pPr>
            <a:r>
              <a:rPr lang="en-US" dirty="0" smtClean="0">
                <a:hlinkClick r:id="rId3"/>
              </a:rPr>
              <a:t>http://www.youtube.com/watch?v=VDMOLd1IUus&amp;feature=player_detailpage</a:t>
            </a:r>
            <a:endParaRPr lang="en-US" dirty="0" smtClean="0"/>
          </a:p>
          <a:p>
            <a:pPr lvl="1">
              <a:buNone/>
            </a:pPr>
            <a:endParaRPr lang="en-US" dirty="0" smtClean="0"/>
          </a:p>
          <a:p>
            <a:pPr lvl="1">
              <a:buNone/>
            </a:pP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Aspergers</a:t>
            </a:r>
            <a:r>
              <a:rPr lang="en-US" dirty="0" smtClean="0"/>
              <a:t>……types</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Autism</a:t>
            </a:r>
          </a:p>
          <a:p>
            <a:r>
              <a:rPr lang="en-US" dirty="0" smtClean="0">
                <a:hlinkClick r:id="rId3"/>
              </a:rPr>
              <a:t>http://www.youtube.com/watch?feature=player_detailpage&amp;v=JnylM1hI2jc</a:t>
            </a:r>
            <a:endParaRPr lang="en-US" dirty="0" smtClean="0"/>
          </a:p>
          <a:p>
            <a:r>
              <a:rPr lang="en-US" dirty="0" smtClean="0">
                <a:hlinkClick r:id="rId4"/>
              </a:rPr>
              <a:t>http://www.youtube.com/watch?v=m9S6xCNE3XE&amp;feature=player_detailpage</a:t>
            </a:r>
            <a:endParaRPr lang="en-US" dirty="0" smtClean="0"/>
          </a:p>
          <a:p>
            <a:r>
              <a:rPr lang="en-US" dirty="0" smtClean="0">
                <a:hlinkClick r:id="rId5"/>
              </a:rPr>
              <a:t>http://www.youtube.com/watch?feature=player_detailpage&amp;v=V0DBHxS5Zv0</a:t>
            </a:r>
            <a:endParaRPr lang="en-US" dirty="0" smtClean="0"/>
          </a:p>
          <a:p>
            <a:r>
              <a:rPr lang="en-US" dirty="0" smtClean="0">
                <a:hlinkClick r:id="rId6"/>
              </a:rPr>
              <a:t>http://www.youtube.com/watch?v=MDl9hzRdTU0&amp;feature=player_detailpage</a:t>
            </a:r>
            <a:endParaRPr lang="en-US" dirty="0" smtClean="0"/>
          </a:p>
          <a:p>
            <a:r>
              <a:rPr lang="en-US" dirty="0" err="1" smtClean="0"/>
              <a:t>Aspergers</a:t>
            </a:r>
            <a:endParaRPr lang="en-US" dirty="0" smtClean="0"/>
          </a:p>
          <a:p>
            <a:r>
              <a:rPr lang="en-US" dirty="0" smtClean="0">
                <a:hlinkClick r:id="rId7"/>
              </a:rPr>
              <a:t>http://www.youtube.com/watch?feature=player_detailpage&amp;v=IMZSepiXgo8</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p:txBody>
          <a:bodyPr/>
          <a:lstStyle/>
          <a:p>
            <a:pPr eaLnBrk="1" hangingPunct="1"/>
            <a:r>
              <a:rPr lang="en-US" smtClean="0"/>
              <a:t>Autistic Disorder</a:t>
            </a:r>
          </a:p>
        </p:txBody>
      </p:sp>
      <p:sp>
        <p:nvSpPr>
          <p:cNvPr id="288770" name="Rectangle 3"/>
          <p:cNvSpPr>
            <a:spLocks noGrp="1" noChangeArrowheads="1"/>
          </p:cNvSpPr>
          <p:nvPr>
            <p:ph type="body" idx="1"/>
          </p:nvPr>
        </p:nvSpPr>
        <p:spPr/>
        <p:txBody>
          <a:bodyPr/>
          <a:lstStyle/>
          <a:p>
            <a:pPr marL="609600" indent="-609600" eaLnBrk="1" hangingPunct="1">
              <a:lnSpc>
                <a:spcPct val="90000"/>
              </a:lnSpc>
              <a:buFontTx/>
              <a:buAutoNum type="alphaUcPeriod"/>
            </a:pPr>
            <a:r>
              <a:rPr lang="en-US" smtClean="0"/>
              <a:t>Total of 6 (or more) items from 1,2 &amp;3 and 1 each from 2 or 3</a:t>
            </a:r>
          </a:p>
          <a:p>
            <a:pPr marL="609600" indent="-609600" eaLnBrk="1" hangingPunct="1">
              <a:lnSpc>
                <a:spcPct val="90000"/>
              </a:lnSpc>
              <a:buFontTx/>
              <a:buAutoNum type="arabicPeriod"/>
            </a:pPr>
            <a:r>
              <a:rPr lang="en-US" smtClean="0"/>
              <a:t>Qualitative impairment in social interaction, as manifested by at least 2 of the following:</a:t>
            </a:r>
          </a:p>
          <a:p>
            <a:pPr marL="1371600" lvl="2" indent="-457200" eaLnBrk="1" hangingPunct="1">
              <a:lnSpc>
                <a:spcPct val="90000"/>
              </a:lnSpc>
              <a:buFontTx/>
              <a:buNone/>
            </a:pPr>
            <a:r>
              <a:rPr lang="en-US" smtClean="0"/>
              <a:t>a. marked impairment in use of nonverbal behaviors</a:t>
            </a:r>
          </a:p>
          <a:p>
            <a:pPr marL="1371600" lvl="2" indent="-457200" eaLnBrk="1" hangingPunct="1">
              <a:lnSpc>
                <a:spcPct val="90000"/>
              </a:lnSpc>
              <a:buFontTx/>
              <a:buNone/>
            </a:pPr>
            <a:r>
              <a:rPr lang="en-US" smtClean="0"/>
              <a:t>b. failure to develop peer relationships</a:t>
            </a:r>
          </a:p>
          <a:p>
            <a:pPr marL="1371600" lvl="2" indent="-457200" eaLnBrk="1" hangingPunct="1">
              <a:lnSpc>
                <a:spcPct val="90000"/>
              </a:lnSpc>
              <a:buFontTx/>
              <a:buNone/>
            </a:pPr>
            <a:r>
              <a:rPr lang="en-US" smtClean="0"/>
              <a:t>c. a lack of spontaneous seeking to share with</a:t>
            </a:r>
          </a:p>
          <a:p>
            <a:pPr marL="1371600" lvl="2" indent="-457200" eaLnBrk="1" hangingPunct="1">
              <a:lnSpc>
                <a:spcPct val="90000"/>
              </a:lnSpc>
              <a:buFontTx/>
              <a:buNone/>
            </a:pPr>
            <a:r>
              <a:rPr lang="en-US" smtClean="0"/>
              <a:t>    others</a:t>
            </a:r>
          </a:p>
          <a:p>
            <a:pPr marL="1371600" lvl="2" indent="-457200" eaLnBrk="1" hangingPunct="1">
              <a:lnSpc>
                <a:spcPct val="90000"/>
              </a:lnSpc>
              <a:buFontTx/>
              <a:buNone/>
            </a:pPr>
            <a:r>
              <a:rPr lang="en-US" smtClean="0"/>
              <a:t>d. lack of social or emotional reciprocity</a:t>
            </a:r>
          </a:p>
          <a:p>
            <a:pPr marL="1371600" lvl="2" indent="-457200" eaLnBrk="1" hangingPunct="1">
              <a:lnSpc>
                <a:spcPct val="90000"/>
              </a:lnSpc>
            </a:pPr>
            <a:endParaRPr lang="en-US"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Biopsychosocial</a:t>
            </a:r>
            <a:r>
              <a:rPr lang="en-US" dirty="0" smtClean="0"/>
              <a:t> Model</a:t>
            </a:r>
            <a:endParaRPr lang="en-US" dirty="0"/>
          </a:p>
        </p:txBody>
      </p:sp>
      <p:sp>
        <p:nvSpPr>
          <p:cNvPr id="3" name="Content Placeholder 2"/>
          <p:cNvSpPr>
            <a:spLocks noGrp="1"/>
          </p:cNvSpPr>
          <p:nvPr>
            <p:ph idx="1"/>
          </p:nvPr>
        </p:nvSpPr>
        <p:spPr/>
        <p:txBody>
          <a:bodyPr/>
          <a:lstStyle/>
          <a:p>
            <a:pPr>
              <a:buNone/>
            </a:pPr>
            <a:r>
              <a:rPr lang="en-US" dirty="0" smtClean="0"/>
              <a:t>Components</a:t>
            </a:r>
          </a:p>
          <a:p>
            <a:pPr marL="514350" indent="-514350">
              <a:buAutoNum type="arabicPeriod"/>
            </a:pPr>
            <a:r>
              <a:rPr lang="en-US" dirty="0" smtClean="0"/>
              <a:t>Cartesian Model – Ascending </a:t>
            </a:r>
            <a:r>
              <a:rPr lang="en-US" dirty="0" err="1" smtClean="0"/>
              <a:t>Nociceptive</a:t>
            </a:r>
            <a:r>
              <a:rPr lang="en-US" dirty="0" smtClean="0"/>
              <a:t> Input from the periphery (Biomedical Model)</a:t>
            </a:r>
          </a:p>
          <a:p>
            <a:pPr marL="514350" indent="-514350">
              <a:buAutoNum type="arabicPeriod"/>
            </a:pPr>
            <a:r>
              <a:rPr lang="en-US" dirty="0" smtClean="0"/>
              <a:t>Gate Control Theory – descending modulation that inhibits or facilitates </a:t>
            </a:r>
            <a:r>
              <a:rPr lang="en-US" dirty="0" err="1" smtClean="0"/>
              <a:t>nociception</a:t>
            </a:r>
            <a:r>
              <a:rPr lang="en-US" dirty="0" smtClean="0"/>
              <a:t>.</a:t>
            </a:r>
          </a:p>
          <a:p>
            <a:pPr marL="514350" indent="-514350">
              <a:buAutoNum type="arabicPeriod"/>
            </a:pPr>
            <a:r>
              <a:rPr lang="en-US" dirty="0" smtClean="0"/>
              <a:t>“Central Processes”</a:t>
            </a:r>
          </a:p>
          <a:p>
            <a:pPr marL="881063" lvl="1" indent="-514350">
              <a:buNone/>
            </a:pPr>
            <a:r>
              <a:rPr lang="en-US" dirty="0" smtClean="0"/>
              <a:t>	-neurological(as described above)</a:t>
            </a:r>
          </a:p>
          <a:p>
            <a:pPr marL="881063" lvl="1" indent="-514350">
              <a:buNone/>
            </a:pPr>
            <a:r>
              <a:rPr lang="en-US" dirty="0" smtClean="0"/>
              <a:t>	-</a:t>
            </a:r>
            <a:r>
              <a:rPr lang="en-US" dirty="0" smtClean="0">
                <a:solidFill>
                  <a:srgbClr val="FF0000"/>
                </a:solidFill>
              </a:rPr>
              <a:t>affective</a:t>
            </a:r>
          </a:p>
          <a:p>
            <a:pPr marL="881063" lvl="1" indent="-514350">
              <a:buNone/>
            </a:pPr>
            <a:r>
              <a:rPr lang="en-US" dirty="0" smtClean="0"/>
              <a:t>	- </a:t>
            </a:r>
            <a:r>
              <a:rPr lang="en-US" dirty="0" smtClean="0">
                <a:solidFill>
                  <a:srgbClr val="FF0000"/>
                </a:solidFill>
              </a:rPr>
              <a:t>cognitive</a:t>
            </a:r>
          </a:p>
          <a:p>
            <a:pPr marL="514350" indent="-514350">
              <a:buAutoNum type="arabicPeriod"/>
            </a:pPr>
            <a:endParaRPr lang="en-US" dirty="0" smtClean="0"/>
          </a:p>
          <a:p>
            <a:pPr marL="514350" indent="-514350">
              <a:buAutoNum type="arabicPeriod"/>
            </a:pPr>
            <a:endParaRPr lang="en-US" dirty="0" smtClean="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p:txBody>
          <a:bodyPr/>
          <a:lstStyle/>
          <a:p>
            <a:pPr eaLnBrk="1" hangingPunct="1"/>
            <a:r>
              <a:rPr lang="en-US" smtClean="0"/>
              <a:t>Autistic Disorder Con’t</a:t>
            </a:r>
          </a:p>
        </p:txBody>
      </p:sp>
      <p:sp>
        <p:nvSpPr>
          <p:cNvPr id="290818" name="Rectangle 3"/>
          <p:cNvSpPr>
            <a:spLocks noGrp="1" noChangeArrowheads="1"/>
          </p:cNvSpPr>
          <p:nvPr>
            <p:ph type="body" idx="1"/>
          </p:nvPr>
        </p:nvSpPr>
        <p:spPr/>
        <p:txBody>
          <a:bodyPr/>
          <a:lstStyle/>
          <a:p>
            <a:pPr marL="609600" indent="-609600" eaLnBrk="1" hangingPunct="1">
              <a:buFontTx/>
              <a:buAutoNum type="arabicPeriod" startAt="2"/>
            </a:pPr>
            <a:r>
              <a:rPr lang="en-US" dirty="0" smtClean="0"/>
              <a:t>Qualitative impairments in  </a:t>
            </a:r>
            <a:r>
              <a:rPr lang="en-US" i="1" dirty="0" smtClean="0"/>
              <a:t>communications </a:t>
            </a:r>
            <a:r>
              <a:rPr lang="en-US" dirty="0" smtClean="0"/>
              <a:t>as manifested by at least 1 of the following:</a:t>
            </a:r>
          </a:p>
          <a:p>
            <a:pPr marL="609600" indent="-609600" eaLnBrk="1" hangingPunct="1">
              <a:buFontTx/>
              <a:buNone/>
            </a:pPr>
            <a:r>
              <a:rPr lang="en-US" dirty="0" smtClean="0"/>
              <a:t>		</a:t>
            </a:r>
            <a:r>
              <a:rPr lang="en-US" sz="2400" dirty="0" smtClean="0"/>
              <a:t>a. delay in or lack of spoken language  development</a:t>
            </a:r>
          </a:p>
          <a:p>
            <a:pPr marL="609600" indent="-609600" eaLnBrk="1" hangingPunct="1">
              <a:buFontTx/>
              <a:buNone/>
            </a:pPr>
            <a:r>
              <a:rPr lang="en-US" sz="2400" dirty="0" smtClean="0"/>
              <a:t>		b. marked impairment in inability to sustain 		    conversations</a:t>
            </a:r>
          </a:p>
          <a:p>
            <a:pPr marL="609600" indent="-609600" eaLnBrk="1" hangingPunct="1">
              <a:buFontTx/>
              <a:buNone/>
            </a:pPr>
            <a:r>
              <a:rPr lang="en-US" sz="2400" dirty="0" smtClean="0"/>
              <a:t>		c. stereotyped and repetitive use of language</a:t>
            </a:r>
          </a:p>
          <a:p>
            <a:pPr marL="609600" indent="-609600" eaLnBrk="1" hangingPunct="1">
              <a:buFontTx/>
              <a:buNone/>
            </a:pPr>
            <a:r>
              <a:rPr lang="en-US" sz="2400" dirty="0" smtClean="0"/>
              <a:t>		d. lack of social imitative play</a:t>
            </a:r>
          </a:p>
          <a:p>
            <a:pPr marL="609600" indent="-609600" eaLnBrk="1" hangingPunct="1">
              <a:buFontTx/>
              <a:buNone/>
            </a:pPr>
            <a:r>
              <a:rPr lang="en-US" sz="2400" dirty="0" smtClean="0"/>
              <a:t>	</a:t>
            </a:r>
            <a:endParaRPr lang="en-US" dirty="0"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p:nvPr>
        </p:nvSpPr>
        <p:spPr/>
        <p:txBody>
          <a:bodyPr/>
          <a:lstStyle/>
          <a:p>
            <a:pPr eaLnBrk="1" hangingPunct="1"/>
            <a:r>
              <a:rPr lang="en-US" smtClean="0"/>
              <a:t>Autistic Disorder Con’t</a:t>
            </a:r>
          </a:p>
        </p:txBody>
      </p:sp>
      <p:sp>
        <p:nvSpPr>
          <p:cNvPr id="292866" name="Rectangle 3"/>
          <p:cNvSpPr>
            <a:spLocks noGrp="1" noChangeArrowheads="1"/>
          </p:cNvSpPr>
          <p:nvPr>
            <p:ph type="body" idx="1"/>
          </p:nvPr>
        </p:nvSpPr>
        <p:spPr/>
        <p:txBody>
          <a:bodyPr/>
          <a:lstStyle/>
          <a:p>
            <a:pPr marL="609600" indent="-609600" eaLnBrk="1" hangingPunct="1">
              <a:buFontTx/>
              <a:buAutoNum type="arabicPeriod" startAt="3"/>
            </a:pPr>
            <a:r>
              <a:rPr lang="en-US" smtClean="0"/>
              <a:t>Restricted, repetitive &amp; stereotyped patterns of behavior, interest, and activities as manifested by at least 1 of the following:</a:t>
            </a:r>
          </a:p>
          <a:p>
            <a:pPr marL="1371600" lvl="2" indent="-457200" eaLnBrk="1" hangingPunct="1">
              <a:buFontTx/>
              <a:buAutoNum type="alphaLcPeriod"/>
            </a:pPr>
            <a:r>
              <a:rPr lang="en-US" smtClean="0"/>
              <a:t>encompassing preoccupation with one or more stereotyped or restricted pattern of interest</a:t>
            </a:r>
          </a:p>
          <a:p>
            <a:pPr marL="1371600" lvl="2" indent="-457200" eaLnBrk="1" hangingPunct="1">
              <a:buFontTx/>
              <a:buAutoNum type="alphaLcPeriod"/>
            </a:pPr>
            <a:r>
              <a:rPr lang="en-US" smtClean="0"/>
              <a:t>inflexible adherence to routines or rituals</a:t>
            </a:r>
          </a:p>
          <a:p>
            <a:pPr marL="1371600" lvl="2" indent="-457200" eaLnBrk="1" hangingPunct="1">
              <a:buFontTx/>
              <a:buAutoNum type="alphaLcPeriod"/>
            </a:pPr>
            <a:r>
              <a:rPr lang="en-US" smtClean="0"/>
              <a:t>stereotyped and repetitive motor mannerisms</a:t>
            </a:r>
          </a:p>
          <a:p>
            <a:pPr marL="1371600" lvl="2" indent="-457200" eaLnBrk="1" hangingPunct="1">
              <a:buFontTx/>
              <a:buAutoNum type="alphaLcPeriod"/>
            </a:pPr>
            <a:r>
              <a:rPr lang="en-US" smtClean="0"/>
              <a:t>persistent preoccupation with parts of objects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p:txBody>
          <a:bodyPr/>
          <a:lstStyle/>
          <a:p>
            <a:pPr eaLnBrk="1" hangingPunct="1"/>
            <a:r>
              <a:rPr lang="en-US" dirty="0" smtClean="0"/>
              <a:t>Autistic Disorder </a:t>
            </a:r>
            <a:r>
              <a:rPr lang="en-US" dirty="0" err="1" smtClean="0"/>
              <a:t>Con’t</a:t>
            </a:r>
            <a:endParaRPr lang="en-US" dirty="0" smtClean="0"/>
          </a:p>
        </p:txBody>
      </p:sp>
      <p:sp>
        <p:nvSpPr>
          <p:cNvPr id="294914" name="Rectangle 3"/>
          <p:cNvSpPr>
            <a:spLocks noGrp="1" noChangeArrowheads="1"/>
          </p:cNvSpPr>
          <p:nvPr>
            <p:ph type="body" idx="1"/>
          </p:nvPr>
        </p:nvSpPr>
        <p:spPr/>
        <p:txBody>
          <a:bodyPr/>
          <a:lstStyle/>
          <a:p>
            <a:pPr marL="609600" indent="-609600" eaLnBrk="1" hangingPunct="1">
              <a:buFontTx/>
              <a:buAutoNum type="alphaUcPeriod" startAt="2"/>
            </a:pPr>
            <a:r>
              <a:rPr lang="en-US" dirty="0" smtClean="0">
                <a:solidFill>
                  <a:srgbClr val="FF0000"/>
                </a:solidFill>
              </a:rPr>
              <a:t>Delays or abnormal functioning </a:t>
            </a:r>
            <a:r>
              <a:rPr lang="en-US" dirty="0" smtClean="0"/>
              <a:t>in at least one of the following areas, with onset prior to age 3 years:</a:t>
            </a:r>
          </a:p>
          <a:p>
            <a:pPr marL="990600" lvl="1" indent="-533400" eaLnBrk="1" hangingPunct="1">
              <a:buFontTx/>
              <a:buNone/>
            </a:pPr>
            <a:r>
              <a:rPr lang="en-US" dirty="0" smtClean="0"/>
              <a:t>	1. social interaction</a:t>
            </a:r>
          </a:p>
          <a:p>
            <a:pPr marL="990600" lvl="1" indent="-533400" eaLnBrk="1" hangingPunct="1">
              <a:buFontTx/>
              <a:buNone/>
            </a:pPr>
            <a:r>
              <a:rPr lang="en-US" dirty="0" smtClean="0"/>
              <a:t>	2. language</a:t>
            </a:r>
          </a:p>
          <a:p>
            <a:pPr marL="990600" lvl="1" indent="-533400" eaLnBrk="1" hangingPunct="1">
              <a:buFontTx/>
              <a:buNone/>
            </a:pPr>
            <a:r>
              <a:rPr lang="en-US" dirty="0" smtClean="0"/>
              <a:t>	3. symbolic play</a:t>
            </a:r>
          </a:p>
        </p:txBody>
      </p:sp>
      <p:sp>
        <p:nvSpPr>
          <p:cNvPr id="4" name="Rectangle 3"/>
          <p:cNvSpPr/>
          <p:nvPr/>
        </p:nvSpPr>
        <p:spPr>
          <a:xfrm>
            <a:off x="609600" y="4634805"/>
            <a:ext cx="8229600" cy="954107"/>
          </a:xfrm>
          <a:prstGeom prst="rect">
            <a:avLst/>
          </a:prstGeom>
        </p:spPr>
        <p:txBody>
          <a:bodyPr wrap="square">
            <a:spAutoFit/>
          </a:bodyPr>
          <a:lstStyle/>
          <a:p>
            <a:r>
              <a:rPr lang="en-US" dirty="0" smtClean="0"/>
              <a:t>http://www.youtube.com/watch?v=cZtU676jA_k&amp;feature=player_detailpage</a:t>
            </a: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p:txBody>
          <a:bodyPr/>
          <a:lstStyle/>
          <a:p>
            <a:pPr eaLnBrk="1" hangingPunct="1"/>
            <a:r>
              <a:rPr lang="en-US" sz="4000" dirty="0" smtClean="0"/>
              <a:t>Autism Recent Trends</a:t>
            </a:r>
            <a:endParaRPr lang="en-US" sz="4000" dirty="0" smtClean="0"/>
          </a:p>
        </p:txBody>
      </p:sp>
      <p:sp>
        <p:nvSpPr>
          <p:cNvPr id="299010" name="Rectangle 3"/>
          <p:cNvSpPr>
            <a:spLocks noGrp="1" noChangeArrowheads="1"/>
          </p:cNvSpPr>
          <p:nvPr>
            <p:ph type="body" idx="1"/>
          </p:nvPr>
        </p:nvSpPr>
        <p:spPr/>
        <p:txBody>
          <a:bodyPr/>
          <a:lstStyle/>
          <a:p>
            <a:pPr eaLnBrk="1" hangingPunct="1">
              <a:lnSpc>
                <a:spcPct val="80000"/>
              </a:lnSpc>
              <a:buFontTx/>
              <a:buNone/>
            </a:pPr>
            <a:endParaRPr lang="en-US" sz="2800" dirty="0" smtClean="0"/>
          </a:p>
        </p:txBody>
      </p:sp>
      <p:sp>
        <p:nvSpPr>
          <p:cNvPr id="4" name="Rectangle 3"/>
          <p:cNvSpPr/>
          <p:nvPr/>
        </p:nvSpPr>
        <p:spPr>
          <a:xfrm>
            <a:off x="685800" y="3406676"/>
            <a:ext cx="7620000" cy="2862322"/>
          </a:xfrm>
          <a:prstGeom prst="rect">
            <a:avLst/>
          </a:prstGeom>
        </p:spPr>
        <p:txBody>
          <a:bodyPr wrap="square">
            <a:spAutoFit/>
          </a:bodyPr>
          <a:lstStyle/>
          <a:p>
            <a:r>
              <a:rPr lang="en-US" sz="2000" dirty="0" smtClean="0"/>
              <a:t>Autism now affects 1 in 88 children and 1 in 54 boys</a:t>
            </a:r>
          </a:p>
          <a:p>
            <a:r>
              <a:rPr lang="en-US" sz="2000" dirty="0" smtClean="0"/>
              <a:t>Autism prevalence figures are growing</a:t>
            </a:r>
          </a:p>
          <a:p>
            <a:r>
              <a:rPr lang="en-US" sz="2000" dirty="0" smtClean="0"/>
              <a:t>Autism is the fastest-growing serious developmental disability in the U.S.</a:t>
            </a:r>
          </a:p>
          <a:p>
            <a:r>
              <a:rPr lang="en-US" sz="2000" dirty="0" smtClean="0"/>
              <a:t>Autism costs a family $60,000 a year on average</a:t>
            </a:r>
          </a:p>
          <a:p>
            <a:r>
              <a:rPr lang="en-US" sz="2000" dirty="0" smtClean="0"/>
              <a:t>Autism receives less than 5% of the research funding of many less prevalent childhood diseases</a:t>
            </a:r>
          </a:p>
          <a:p>
            <a:r>
              <a:rPr lang="en-US" sz="2000" dirty="0" smtClean="0"/>
              <a:t>Boys are nearly five times more likely than girls to have autism</a:t>
            </a:r>
          </a:p>
          <a:p>
            <a:r>
              <a:rPr lang="en-US" sz="2000" dirty="0" smtClean="0"/>
              <a:t>There is no medical detection or cure for autism</a:t>
            </a:r>
            <a:endParaRPr lang="en-US" sz="20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000" dirty="0" smtClean="0">
                <a:solidFill>
                  <a:schemeClr val="tx1"/>
                </a:solidFill>
              </a:rPr>
              <a:t>American Academy of Pediatrics Report, endorsed by</a:t>
            </a:r>
            <a:br>
              <a:rPr lang="en-US" sz="3000" dirty="0" smtClean="0">
                <a:solidFill>
                  <a:schemeClr val="tx1"/>
                </a:solidFill>
              </a:rPr>
            </a:br>
            <a:r>
              <a:rPr lang="en-US" sz="3000" dirty="0" smtClean="0">
                <a:solidFill>
                  <a:schemeClr val="tx1"/>
                </a:solidFill>
              </a:rPr>
              <a:t>Centers for Disease Control and Prevention (CDC)</a:t>
            </a:r>
            <a:endParaRPr lang="en-US" sz="3000" dirty="0">
              <a:solidFill>
                <a:schemeClr val="tx1"/>
              </a:solidFill>
            </a:endParaRPr>
          </a:p>
        </p:txBody>
      </p:sp>
      <p:pic>
        <p:nvPicPr>
          <p:cNvPr id="1026" name="Picture 2" descr="http://www.tacanow.org/wp-content/uploads/2010/07/autism-statistics-2009.jpg">
            <a:hlinkClick r:id="rId2"/>
          </p:cNvPr>
          <p:cNvPicPr>
            <a:picLocks noChangeAspect="1" noChangeArrowheads="1"/>
          </p:cNvPicPr>
          <p:nvPr/>
        </p:nvPicPr>
        <p:blipFill>
          <a:blip r:embed="rId3" cstate="print"/>
          <a:srcRect/>
          <a:stretch>
            <a:fillRect/>
          </a:stretch>
        </p:blipFill>
        <p:spPr bwMode="auto">
          <a:xfrm>
            <a:off x="533400" y="1981200"/>
            <a:ext cx="8001000" cy="4419600"/>
          </a:xfrm>
          <a:prstGeom prst="rect">
            <a:avLst/>
          </a:prstGeom>
          <a:noFill/>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p:txBody>
          <a:bodyPr/>
          <a:lstStyle/>
          <a:p>
            <a:pPr eaLnBrk="1" hangingPunct="1"/>
            <a:r>
              <a:rPr lang="en-US" smtClean="0"/>
              <a:t>Oppositional Defiant Disorder</a:t>
            </a:r>
          </a:p>
        </p:txBody>
      </p:sp>
      <p:sp>
        <p:nvSpPr>
          <p:cNvPr id="301058" name="Rectangle 3"/>
          <p:cNvSpPr>
            <a:spLocks noGrp="1" noChangeArrowheads="1"/>
          </p:cNvSpPr>
          <p:nvPr>
            <p:ph type="body" idx="1"/>
          </p:nvPr>
        </p:nvSpPr>
        <p:spPr/>
        <p:txBody>
          <a:bodyPr/>
          <a:lstStyle/>
          <a:p>
            <a:pPr marL="609600" indent="-609600" eaLnBrk="1" hangingPunct="1">
              <a:buFontTx/>
              <a:buAutoNum type="alphaUcPeriod"/>
            </a:pPr>
            <a:r>
              <a:rPr lang="en-US" smtClean="0"/>
              <a:t>Pattern of negativistic, hostile, and defiant behavior lasting at least 6 mos during which 4 of the following are present</a:t>
            </a:r>
          </a:p>
          <a:p>
            <a:pPr marL="990600" lvl="1" indent="-533400" eaLnBrk="1" hangingPunct="1">
              <a:buFontTx/>
              <a:buNone/>
            </a:pPr>
            <a:r>
              <a:rPr lang="en-US" smtClean="0"/>
              <a:t>1. often loses temper</a:t>
            </a:r>
          </a:p>
          <a:p>
            <a:pPr marL="990600" lvl="1" indent="-533400" eaLnBrk="1" hangingPunct="1">
              <a:buFontTx/>
              <a:buNone/>
            </a:pPr>
            <a:r>
              <a:rPr lang="en-US" smtClean="0"/>
              <a:t>2. often argues with adults</a:t>
            </a:r>
          </a:p>
          <a:p>
            <a:pPr marL="990600" lvl="1" indent="-533400" eaLnBrk="1" hangingPunct="1">
              <a:buFontTx/>
              <a:buNone/>
            </a:pPr>
            <a:r>
              <a:rPr lang="en-US" smtClean="0"/>
              <a:t>3. often actively defies or refuses to comply with adult requests</a:t>
            </a:r>
          </a:p>
          <a:p>
            <a:pPr marL="990600" lvl="1" indent="-533400" eaLnBrk="1" hangingPunct="1">
              <a:buFontTx/>
              <a:buNone/>
            </a:pPr>
            <a:r>
              <a:rPr lang="en-US" smtClean="0"/>
              <a:t>4. often deliberately annoys people</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p:txBody>
          <a:bodyPr/>
          <a:lstStyle/>
          <a:p>
            <a:pPr eaLnBrk="1" hangingPunct="1"/>
            <a:r>
              <a:rPr lang="en-US" sz="4000" smtClean="0"/>
              <a:t>Oppositional Defiant Disorder, Con’t</a:t>
            </a:r>
          </a:p>
        </p:txBody>
      </p:sp>
      <p:sp>
        <p:nvSpPr>
          <p:cNvPr id="303106" name="Rectangle 3"/>
          <p:cNvSpPr>
            <a:spLocks noGrp="1" noChangeArrowheads="1"/>
          </p:cNvSpPr>
          <p:nvPr>
            <p:ph type="body" idx="1"/>
          </p:nvPr>
        </p:nvSpPr>
        <p:spPr/>
        <p:txBody>
          <a:bodyPr/>
          <a:lstStyle/>
          <a:p>
            <a:pPr marL="609600" indent="-609600" eaLnBrk="1" hangingPunct="1">
              <a:buFontTx/>
              <a:buNone/>
            </a:pPr>
            <a:r>
              <a:rPr lang="en-US" smtClean="0"/>
              <a:t>	</a:t>
            </a:r>
            <a:r>
              <a:rPr lang="en-US" sz="2400" smtClean="0"/>
              <a:t>5. often blames others for his/her 		     	       		 misbehavior</a:t>
            </a:r>
          </a:p>
          <a:p>
            <a:pPr marL="609600" indent="-609600" eaLnBrk="1" hangingPunct="1">
              <a:buFontTx/>
              <a:buNone/>
            </a:pPr>
            <a:r>
              <a:rPr lang="en-US" sz="2400" smtClean="0"/>
              <a:t>	6. is often touchy and easily annoyed by others</a:t>
            </a:r>
          </a:p>
          <a:p>
            <a:pPr marL="609600" indent="-609600" eaLnBrk="1" hangingPunct="1">
              <a:buFontTx/>
              <a:buNone/>
            </a:pPr>
            <a:r>
              <a:rPr lang="en-US" sz="2400" smtClean="0"/>
              <a:t>	7. is often angry and resentful</a:t>
            </a:r>
          </a:p>
          <a:p>
            <a:pPr marL="609600" indent="-609600" eaLnBrk="1" hangingPunct="1">
              <a:buFontTx/>
              <a:buNone/>
            </a:pPr>
            <a:r>
              <a:rPr lang="en-US" sz="2400" smtClean="0"/>
              <a:t>	8. is often spiteful or vindictive</a:t>
            </a:r>
          </a:p>
          <a:p>
            <a:pPr marL="609600" indent="-609600" eaLnBrk="1" hangingPunct="1">
              <a:buFontTx/>
              <a:buNone/>
            </a:pPr>
            <a:r>
              <a:rPr lang="en-US" smtClean="0"/>
              <a:t>B. The disturbance in behavior causes clinically significant impairment in social, academic or occupational functioning</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457200" y="704850"/>
            <a:ext cx="8229600" cy="895350"/>
          </a:xfrm>
        </p:spPr>
        <p:txBody>
          <a:bodyPr lIns="91440" rIns="91440" bIns="45720" anchor="ctr"/>
          <a:lstStyle/>
          <a:p>
            <a:pPr eaLnBrk="1" hangingPunct="1"/>
            <a:r>
              <a:rPr lang="en-US" smtClean="0"/>
              <a:t>Conduct Disorder</a:t>
            </a:r>
          </a:p>
        </p:txBody>
      </p:sp>
      <p:sp>
        <p:nvSpPr>
          <p:cNvPr id="343043" name="Rectangle 3"/>
          <p:cNvSpPr>
            <a:spLocks noGrp="1" noChangeArrowheads="1"/>
          </p:cNvSpPr>
          <p:nvPr>
            <p:ph type="body" idx="4294967295"/>
          </p:nvPr>
        </p:nvSpPr>
        <p:spPr>
          <a:xfrm>
            <a:off x="457200" y="1600200"/>
            <a:ext cx="8229600" cy="5029200"/>
          </a:xfrm>
        </p:spPr>
        <p:txBody>
          <a:bodyPr/>
          <a:lstStyle/>
          <a:p>
            <a:pPr marL="609600" indent="-609600" eaLnBrk="1" hangingPunct="1">
              <a:lnSpc>
                <a:spcPct val="80000"/>
              </a:lnSpc>
              <a:buFontTx/>
              <a:buAutoNum type="alphaUcPeriod"/>
            </a:pPr>
            <a:r>
              <a:rPr lang="en-US" dirty="0" smtClean="0"/>
              <a:t>Repetitive and persistent pattern of behavior in which the rights of others or societal norms are violated and manifested by 3 or more of the following criteria for 12 </a:t>
            </a:r>
            <a:r>
              <a:rPr lang="en-US" dirty="0" err="1" smtClean="0"/>
              <a:t>mos</a:t>
            </a:r>
            <a:r>
              <a:rPr lang="en-US" dirty="0" smtClean="0"/>
              <a:t>:</a:t>
            </a:r>
          </a:p>
          <a:p>
            <a:pPr marL="1371600" lvl="2" indent="-457200" eaLnBrk="1" hangingPunct="1">
              <a:lnSpc>
                <a:spcPct val="80000"/>
              </a:lnSpc>
              <a:buFont typeface="Wingdings 2" pitchFamily="18" charset="2"/>
              <a:buNone/>
            </a:pPr>
            <a:r>
              <a:rPr lang="en-US" sz="1900" dirty="0" smtClean="0"/>
              <a:t>	-  </a:t>
            </a:r>
            <a:r>
              <a:rPr lang="en-US" dirty="0" smtClean="0"/>
              <a:t>Aggression to people or animals</a:t>
            </a:r>
          </a:p>
          <a:p>
            <a:pPr marL="1371600" lvl="2" indent="-457200" eaLnBrk="1" hangingPunct="1">
              <a:lnSpc>
                <a:spcPct val="80000"/>
              </a:lnSpc>
              <a:buFont typeface="Wingdings 2" pitchFamily="18" charset="2"/>
              <a:buNone/>
            </a:pPr>
            <a:r>
              <a:rPr lang="en-US" dirty="0" smtClean="0"/>
              <a:t>	-  Destruction of property</a:t>
            </a:r>
          </a:p>
          <a:p>
            <a:pPr marL="1371600" lvl="2" indent="-457200" eaLnBrk="1" hangingPunct="1">
              <a:lnSpc>
                <a:spcPct val="80000"/>
              </a:lnSpc>
              <a:buFont typeface="Wingdings 2" pitchFamily="18" charset="2"/>
              <a:buNone/>
            </a:pPr>
            <a:r>
              <a:rPr lang="en-US" dirty="0" smtClean="0"/>
              <a:t>	-  Deceitfulness or theft</a:t>
            </a:r>
          </a:p>
          <a:p>
            <a:pPr marL="1371600" lvl="2" indent="-457200" eaLnBrk="1" hangingPunct="1">
              <a:lnSpc>
                <a:spcPct val="80000"/>
              </a:lnSpc>
              <a:buFont typeface="Wingdings 2" pitchFamily="18" charset="2"/>
              <a:buNone/>
            </a:pPr>
            <a:r>
              <a:rPr lang="en-US" dirty="0" smtClean="0"/>
              <a:t>	 - Serious violations of rules</a:t>
            </a:r>
          </a:p>
          <a:p>
            <a:pPr marL="609600" indent="-609600" eaLnBrk="1" hangingPunct="1">
              <a:lnSpc>
                <a:spcPct val="80000"/>
              </a:lnSpc>
              <a:buFont typeface="Wingdings 2" pitchFamily="18" charset="2"/>
              <a:buNone/>
            </a:pPr>
            <a:r>
              <a:rPr lang="en-US" dirty="0" smtClean="0"/>
              <a:t>B.  Causes significant impairment in social, academic or occupational functioning</a:t>
            </a:r>
          </a:p>
          <a:p>
            <a:pPr marL="1371600" lvl="2" indent="-457200" eaLnBrk="1" hangingPunct="1">
              <a:lnSpc>
                <a:spcPct val="80000"/>
              </a:lnSpc>
              <a:buFont typeface="Wingdings 2" pitchFamily="18" charset="2"/>
              <a:buNone/>
            </a:pPr>
            <a:r>
              <a:rPr lang="en-US" sz="2500" dirty="0" smtClean="0"/>
              <a:t>	</a:t>
            </a:r>
          </a:p>
          <a:p>
            <a:pPr marL="1371600" lvl="2" indent="-457200" eaLnBrk="1" hangingPunct="1">
              <a:lnSpc>
                <a:spcPct val="80000"/>
              </a:lnSpc>
              <a:buFont typeface="Wingdings 2" pitchFamily="18" charset="2"/>
              <a:buNone/>
            </a:pPr>
            <a:r>
              <a:rPr lang="en-US" sz="2500" dirty="0" smtClean="0"/>
              <a:t>Coded Mild, Moderate or Severe and age of onset</a:t>
            </a:r>
          </a:p>
          <a:p>
            <a:pPr marL="1371600" lvl="2" indent="-457200" eaLnBrk="1" hangingPunct="1">
              <a:lnSpc>
                <a:spcPct val="80000"/>
              </a:lnSpc>
              <a:buFont typeface="Wingdings 2" pitchFamily="18" charset="2"/>
              <a:buNone/>
            </a:pPr>
            <a:r>
              <a:rPr lang="en-US" sz="1000" dirty="0" smtClean="0"/>
              <a:t>	</a:t>
            </a:r>
          </a:p>
          <a:p>
            <a:pPr marL="1371600" lvl="2" indent="-457200" eaLnBrk="1" hangingPunct="1">
              <a:lnSpc>
                <a:spcPct val="80000"/>
              </a:lnSpc>
              <a:buFont typeface="Wingdings 2" pitchFamily="18" charset="2"/>
              <a:buNone/>
            </a:pPr>
            <a:endParaRPr lang="en-US" sz="1000" dirty="0" smtClean="0">
              <a:solidFill>
                <a:srgbClr val="0099FF"/>
              </a:solidFill>
            </a:endParaRPr>
          </a:p>
          <a:p>
            <a:pPr marL="1371600" lvl="2" indent="-457200" eaLnBrk="1" hangingPunct="1">
              <a:lnSpc>
                <a:spcPct val="80000"/>
              </a:lnSpc>
              <a:buFont typeface="Wingdings 2" pitchFamily="18" charset="2"/>
              <a:buNone/>
            </a:pPr>
            <a:r>
              <a:rPr lang="en-US" sz="1000" dirty="0" smtClean="0">
                <a:solidFill>
                  <a:srgbClr val="0099FF"/>
                </a:solidFill>
              </a:rPr>
              <a:t>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a:xfrm>
            <a:off x="457200" y="704850"/>
            <a:ext cx="8229600" cy="819150"/>
          </a:xfrm>
        </p:spPr>
        <p:txBody>
          <a:bodyPr/>
          <a:lstStyle/>
          <a:p>
            <a:pPr eaLnBrk="1" hangingPunct="1"/>
            <a:r>
              <a:rPr lang="en-US" smtClean="0"/>
              <a:t>Conduct Disorder, Con’t</a:t>
            </a:r>
          </a:p>
        </p:txBody>
      </p:sp>
      <p:sp>
        <p:nvSpPr>
          <p:cNvPr id="305154" name="Rectangle 3"/>
          <p:cNvSpPr>
            <a:spLocks noGrp="1" noChangeArrowheads="1"/>
          </p:cNvSpPr>
          <p:nvPr>
            <p:ph type="body" idx="1"/>
          </p:nvPr>
        </p:nvSpPr>
        <p:spPr>
          <a:xfrm>
            <a:off x="457200" y="1600200"/>
            <a:ext cx="8229600" cy="5029200"/>
          </a:xfrm>
        </p:spPr>
        <p:txBody>
          <a:bodyPr/>
          <a:lstStyle/>
          <a:p>
            <a:pPr eaLnBrk="1" hangingPunct="1">
              <a:lnSpc>
                <a:spcPct val="90000"/>
              </a:lnSpc>
              <a:buFontTx/>
              <a:buNone/>
            </a:pPr>
            <a:r>
              <a:rPr lang="en-US" sz="2800" dirty="0" smtClean="0"/>
              <a:t>C.(Repetitive pattern of behavior in which the basic rights of others or societal norms are violated)</a:t>
            </a:r>
          </a:p>
          <a:p>
            <a:pPr eaLnBrk="1" hangingPunct="1">
              <a:lnSpc>
                <a:spcPct val="90000"/>
              </a:lnSpc>
              <a:buFontTx/>
              <a:buNone/>
            </a:pPr>
            <a:r>
              <a:rPr lang="en-US" sz="2800" dirty="0" smtClean="0"/>
              <a:t> 3 or more of the following in the last 3 </a:t>
            </a:r>
            <a:r>
              <a:rPr lang="en-US" sz="2800" dirty="0" err="1" smtClean="0"/>
              <a:t>mos</a:t>
            </a:r>
            <a:r>
              <a:rPr lang="en-US" sz="2800" dirty="0" smtClean="0"/>
              <a:t>:</a:t>
            </a:r>
          </a:p>
          <a:p>
            <a:pPr eaLnBrk="1" hangingPunct="1">
              <a:lnSpc>
                <a:spcPct val="90000"/>
              </a:lnSpc>
              <a:buFontTx/>
              <a:buNone/>
            </a:pPr>
            <a:r>
              <a:rPr lang="en-US" sz="800" dirty="0" smtClean="0"/>
              <a:t>		</a:t>
            </a:r>
          </a:p>
          <a:p>
            <a:pPr eaLnBrk="1" hangingPunct="1">
              <a:lnSpc>
                <a:spcPct val="90000"/>
              </a:lnSpc>
              <a:buFontTx/>
              <a:buNone/>
            </a:pPr>
            <a:r>
              <a:rPr lang="en-US" sz="2400" dirty="0" smtClean="0"/>
              <a:t>		- Aggression to people and animals</a:t>
            </a:r>
          </a:p>
          <a:p>
            <a:pPr eaLnBrk="1" hangingPunct="1">
              <a:lnSpc>
                <a:spcPct val="90000"/>
              </a:lnSpc>
              <a:buFontTx/>
              <a:buNone/>
            </a:pPr>
            <a:r>
              <a:rPr lang="en-US" sz="2400" dirty="0" smtClean="0"/>
              <a:t>			Bullies, threatens, intimidates, uses weapons, 		is cruel, forced sexual activity</a:t>
            </a:r>
          </a:p>
          <a:p>
            <a:pPr eaLnBrk="1" hangingPunct="1">
              <a:lnSpc>
                <a:spcPct val="90000"/>
              </a:lnSpc>
              <a:buFontTx/>
              <a:buNone/>
            </a:pPr>
            <a:r>
              <a:rPr lang="en-US" sz="2400" dirty="0" smtClean="0"/>
              <a:t>		- Destruction of property</a:t>
            </a:r>
          </a:p>
          <a:p>
            <a:pPr eaLnBrk="1" hangingPunct="1">
              <a:lnSpc>
                <a:spcPct val="90000"/>
              </a:lnSpc>
              <a:buFontTx/>
              <a:buNone/>
            </a:pPr>
            <a:r>
              <a:rPr lang="en-US" sz="2400" dirty="0" smtClean="0"/>
              <a:t>			Intentional acts of fire setting or destruction</a:t>
            </a:r>
          </a:p>
          <a:p>
            <a:pPr eaLnBrk="1" hangingPunct="1">
              <a:lnSpc>
                <a:spcPct val="90000"/>
              </a:lnSpc>
              <a:buFontTx/>
              <a:buNone/>
            </a:pPr>
            <a:r>
              <a:rPr lang="en-US" sz="2400" dirty="0" smtClean="0"/>
              <a:t>		- Deceitfulness or theft</a:t>
            </a:r>
          </a:p>
          <a:p>
            <a:pPr eaLnBrk="1" hangingPunct="1">
              <a:lnSpc>
                <a:spcPct val="90000"/>
              </a:lnSpc>
              <a:buFontTx/>
              <a:buNone/>
            </a:pPr>
            <a:r>
              <a:rPr lang="en-US" sz="1600" dirty="0" smtClean="0"/>
              <a:t>			</a:t>
            </a:r>
            <a:r>
              <a:rPr lang="en-US" sz="2400" dirty="0" smtClean="0"/>
              <a:t>Broken into a house, stolen a car, forgery, 		shoplifting</a:t>
            </a:r>
            <a:r>
              <a:rPr lang="en-US" sz="1600" dirty="0" smtClean="0"/>
              <a:t>			</a:t>
            </a:r>
          </a:p>
          <a:p>
            <a:pPr eaLnBrk="1" hangingPunct="1">
              <a:lnSpc>
                <a:spcPct val="90000"/>
              </a:lnSpc>
              <a:buFontTx/>
              <a:buNone/>
            </a:pPr>
            <a:r>
              <a:rPr lang="en-US" sz="800" dirty="0" smtClean="0"/>
              <a:t>	</a:t>
            </a:r>
          </a:p>
          <a:p>
            <a:pPr eaLnBrk="1" hangingPunct="1">
              <a:lnSpc>
                <a:spcPct val="90000"/>
              </a:lnSpc>
              <a:buFontTx/>
              <a:buNone/>
            </a:pPr>
            <a:r>
              <a:rPr lang="en-US" sz="1000" dirty="0" smtClean="0"/>
              <a:t>	</a:t>
            </a:r>
          </a:p>
          <a:p>
            <a:pPr eaLnBrk="1" hangingPunct="1">
              <a:lnSpc>
                <a:spcPct val="90000"/>
              </a:lnSpc>
              <a:buFontTx/>
              <a:buNone/>
            </a:pPr>
            <a:endParaRPr lang="en-US" sz="1000" dirty="0" smtClean="0">
              <a:solidFill>
                <a:schemeClr val="bg1"/>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ChangeArrowheads="1"/>
          </p:cNvSpPr>
          <p:nvPr>
            <p:ph type="title"/>
          </p:nvPr>
        </p:nvSpPr>
        <p:spPr>
          <a:xfrm>
            <a:off x="457200" y="704850"/>
            <a:ext cx="8229600" cy="742950"/>
          </a:xfrm>
        </p:spPr>
        <p:txBody>
          <a:bodyPr/>
          <a:lstStyle/>
          <a:p>
            <a:pPr eaLnBrk="1" hangingPunct="1"/>
            <a:r>
              <a:rPr lang="en-US" sz="4000" smtClean="0"/>
              <a:t>Attention Deficit/Hyperactivity Disorder</a:t>
            </a:r>
          </a:p>
        </p:txBody>
      </p:sp>
      <p:sp>
        <p:nvSpPr>
          <p:cNvPr id="307202" name="Rectangle 3"/>
          <p:cNvSpPr>
            <a:spLocks noGrp="1" noChangeArrowheads="1"/>
          </p:cNvSpPr>
          <p:nvPr>
            <p:ph type="body" idx="1"/>
          </p:nvPr>
        </p:nvSpPr>
        <p:spPr>
          <a:xfrm>
            <a:off x="457200" y="1600200"/>
            <a:ext cx="8229600" cy="5029200"/>
          </a:xfrm>
        </p:spPr>
        <p:txBody>
          <a:bodyPr/>
          <a:lstStyle/>
          <a:p>
            <a:pPr eaLnBrk="1" hangingPunct="1">
              <a:lnSpc>
                <a:spcPct val="90000"/>
              </a:lnSpc>
              <a:buFontTx/>
              <a:buNone/>
            </a:pPr>
            <a:r>
              <a:rPr lang="en-US" sz="2800" smtClean="0"/>
              <a:t>Either 1 or 2, present before age 7 and in 2 or more settings.</a:t>
            </a:r>
          </a:p>
          <a:p>
            <a:pPr eaLnBrk="1" hangingPunct="1">
              <a:lnSpc>
                <a:spcPct val="90000"/>
              </a:lnSpc>
              <a:buFontTx/>
              <a:buNone/>
            </a:pPr>
            <a:r>
              <a:rPr lang="en-US" sz="2000" smtClean="0"/>
              <a:t>1. 6 or more of the following symptoms of inattention persisting at least 6 months:</a:t>
            </a:r>
          </a:p>
          <a:p>
            <a:pPr eaLnBrk="1" hangingPunct="1">
              <a:lnSpc>
                <a:spcPct val="90000"/>
              </a:lnSpc>
              <a:buFontTx/>
              <a:buNone/>
            </a:pPr>
            <a:r>
              <a:rPr lang="en-US" sz="2000" smtClean="0"/>
              <a:t>		</a:t>
            </a:r>
            <a:r>
              <a:rPr lang="en-US" sz="2000" b="1" i="1" smtClean="0"/>
              <a:t>Inattention</a:t>
            </a:r>
          </a:p>
          <a:p>
            <a:pPr eaLnBrk="1" hangingPunct="1">
              <a:lnSpc>
                <a:spcPct val="90000"/>
              </a:lnSpc>
              <a:buFontTx/>
              <a:buNone/>
            </a:pPr>
            <a:r>
              <a:rPr lang="en-US" sz="2000" smtClean="0"/>
              <a:t>			</a:t>
            </a:r>
            <a:r>
              <a:rPr lang="en-US" sz="1800" b="1" smtClean="0"/>
              <a:t>Failure to attend to details or making careless 		 	 mistakes</a:t>
            </a:r>
          </a:p>
          <a:p>
            <a:pPr eaLnBrk="1" hangingPunct="1">
              <a:lnSpc>
                <a:spcPct val="90000"/>
              </a:lnSpc>
              <a:buFontTx/>
              <a:buNone/>
            </a:pPr>
            <a:r>
              <a:rPr lang="en-US" sz="1800" b="1" smtClean="0"/>
              <a:t>			Difficulty sustaining attention in tasks</a:t>
            </a:r>
          </a:p>
          <a:p>
            <a:pPr eaLnBrk="1" hangingPunct="1">
              <a:lnSpc>
                <a:spcPct val="90000"/>
              </a:lnSpc>
              <a:buFontTx/>
              <a:buNone/>
            </a:pPr>
            <a:r>
              <a:rPr lang="en-US" sz="1800" b="1" smtClean="0"/>
              <a:t>			Does not seem to listen when spoken to</a:t>
            </a:r>
          </a:p>
          <a:p>
            <a:pPr eaLnBrk="1" hangingPunct="1">
              <a:lnSpc>
                <a:spcPct val="90000"/>
              </a:lnSpc>
              <a:buFontTx/>
              <a:buNone/>
            </a:pPr>
            <a:r>
              <a:rPr lang="en-US" sz="1800" b="1" smtClean="0"/>
              <a:t>			Does not follow through on instructions</a:t>
            </a:r>
          </a:p>
          <a:p>
            <a:pPr eaLnBrk="1" hangingPunct="1">
              <a:lnSpc>
                <a:spcPct val="90000"/>
              </a:lnSpc>
              <a:buFontTx/>
              <a:buNone/>
            </a:pPr>
            <a:r>
              <a:rPr lang="en-US" sz="1800" b="1" smtClean="0"/>
              <a:t>			Has difficulty organizing tasks</a:t>
            </a:r>
          </a:p>
          <a:p>
            <a:pPr eaLnBrk="1" hangingPunct="1">
              <a:lnSpc>
                <a:spcPct val="90000"/>
              </a:lnSpc>
              <a:buFontTx/>
              <a:buNone/>
            </a:pPr>
            <a:r>
              <a:rPr lang="en-US" sz="1800" b="1" smtClean="0"/>
              <a:t>			Avoids tasks requiring sustained mental effort</a:t>
            </a:r>
          </a:p>
          <a:p>
            <a:pPr eaLnBrk="1" hangingPunct="1">
              <a:lnSpc>
                <a:spcPct val="90000"/>
              </a:lnSpc>
              <a:buFontTx/>
              <a:buNone/>
            </a:pPr>
            <a:r>
              <a:rPr lang="en-US" sz="1800" b="1" smtClean="0"/>
              <a:t>			Often loses things</a:t>
            </a:r>
          </a:p>
          <a:p>
            <a:pPr eaLnBrk="1" hangingPunct="1">
              <a:lnSpc>
                <a:spcPct val="90000"/>
              </a:lnSpc>
              <a:buFontTx/>
              <a:buNone/>
            </a:pPr>
            <a:r>
              <a:rPr lang="en-US" sz="1800" b="1" smtClean="0"/>
              <a:t>			Easily distracted</a:t>
            </a:r>
          </a:p>
          <a:p>
            <a:pPr eaLnBrk="1" hangingPunct="1">
              <a:lnSpc>
                <a:spcPct val="90000"/>
              </a:lnSpc>
              <a:buFontTx/>
              <a:buNone/>
            </a:pPr>
            <a:r>
              <a:rPr lang="en-US" sz="1800" b="1" smtClean="0"/>
              <a:t>			Forgetful in daily activities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Model components</a:t>
            </a:r>
            <a:endParaRPr lang="en-US" dirty="0"/>
          </a:p>
        </p:txBody>
      </p:sp>
      <p:sp>
        <p:nvSpPr>
          <p:cNvPr id="3" name="Content Placeholder 2"/>
          <p:cNvSpPr>
            <a:spLocks noGrp="1"/>
          </p:cNvSpPr>
          <p:nvPr>
            <p:ph idx="1"/>
          </p:nvPr>
        </p:nvSpPr>
        <p:spPr/>
        <p:txBody>
          <a:bodyPr/>
          <a:lstStyle/>
          <a:p>
            <a:pPr lvl="1"/>
            <a:r>
              <a:rPr lang="en-US" dirty="0" smtClean="0"/>
              <a:t>Cartesian Model (Descartes- 1644)</a:t>
            </a:r>
          </a:p>
          <a:p>
            <a:pPr lvl="2"/>
            <a:r>
              <a:rPr lang="en-US" dirty="0" smtClean="0"/>
              <a:t>Peripheral activation of pain pathways</a:t>
            </a:r>
          </a:p>
          <a:p>
            <a:pPr lvl="2"/>
            <a:r>
              <a:rPr lang="en-US" dirty="0" smtClean="0"/>
              <a:t>Locate structural cause of pain </a:t>
            </a:r>
          </a:p>
          <a:p>
            <a:pPr lvl="2"/>
            <a:r>
              <a:rPr lang="en-US" dirty="0" smtClean="0"/>
              <a:t>“Fix” or eliminate structural cause of pain = cure</a:t>
            </a:r>
          </a:p>
          <a:p>
            <a:pPr lvl="2">
              <a:buNone/>
            </a:pPr>
            <a:r>
              <a:rPr lang="en-US" dirty="0" smtClean="0"/>
              <a:t>			</a:t>
            </a:r>
          </a:p>
          <a:p>
            <a:pPr lvl="2">
              <a:buNone/>
            </a:pPr>
            <a:r>
              <a:rPr lang="en-US" b="1" dirty="0" smtClean="0"/>
              <a:t>		</a:t>
            </a:r>
            <a:r>
              <a:rPr lang="en-US" sz="2400" b="1" dirty="0" smtClean="0"/>
              <a:t>Inherent Limitations</a:t>
            </a:r>
            <a:endParaRPr lang="en-US" sz="2400" dirty="0" smtClean="0"/>
          </a:p>
          <a:p>
            <a:pPr lvl="1"/>
            <a:r>
              <a:rPr lang="en-US" dirty="0" smtClean="0"/>
              <a:t>Usually points to a single </a:t>
            </a:r>
            <a:r>
              <a:rPr lang="en-US" b="1" i="1" dirty="0" smtClean="0"/>
              <a:t>physical</a:t>
            </a:r>
            <a:r>
              <a:rPr lang="en-US" dirty="0" smtClean="0"/>
              <a:t> pain generator</a:t>
            </a:r>
          </a:p>
          <a:p>
            <a:pPr lvl="1"/>
            <a:r>
              <a:rPr lang="en-US" dirty="0" smtClean="0"/>
              <a:t>Treatment focuses on single pain generator</a:t>
            </a:r>
          </a:p>
          <a:p>
            <a:pPr lvl="1"/>
            <a:r>
              <a:rPr lang="en-US" dirty="0" smtClean="0"/>
              <a:t>Cure through treatment of a single physical/structural pain generator is often unattainable due to multifaceted  etiology of many conditions (examples) </a:t>
            </a:r>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ChangeArrowheads="1"/>
          </p:cNvSpPr>
          <p:nvPr>
            <p:ph type="title"/>
          </p:nvPr>
        </p:nvSpPr>
        <p:spPr>
          <a:xfrm>
            <a:off x="457200" y="704850"/>
            <a:ext cx="8229600" cy="819150"/>
          </a:xfrm>
        </p:spPr>
        <p:txBody>
          <a:bodyPr/>
          <a:lstStyle/>
          <a:p>
            <a:pPr eaLnBrk="1" hangingPunct="1"/>
            <a:r>
              <a:rPr lang="en-US" sz="4000" smtClean="0"/>
              <a:t>Attention Deficit/Hyperactivity Disorder</a:t>
            </a:r>
          </a:p>
        </p:txBody>
      </p:sp>
      <p:sp>
        <p:nvSpPr>
          <p:cNvPr id="309250" name="Rectangle 3"/>
          <p:cNvSpPr>
            <a:spLocks noGrp="1" noChangeArrowheads="1"/>
          </p:cNvSpPr>
          <p:nvPr>
            <p:ph type="body" idx="1"/>
          </p:nvPr>
        </p:nvSpPr>
        <p:spPr>
          <a:xfrm>
            <a:off x="457200" y="1447800"/>
            <a:ext cx="8229600" cy="5410200"/>
          </a:xfrm>
        </p:spPr>
        <p:txBody>
          <a:bodyPr/>
          <a:lstStyle/>
          <a:p>
            <a:pPr eaLnBrk="1" hangingPunct="1">
              <a:lnSpc>
                <a:spcPct val="90000"/>
              </a:lnSpc>
              <a:buFontTx/>
              <a:buNone/>
            </a:pPr>
            <a:r>
              <a:rPr lang="en-US" sz="2400" smtClean="0">
                <a:solidFill>
                  <a:schemeClr val="bg1"/>
                </a:solidFill>
              </a:rPr>
              <a:t>2. </a:t>
            </a:r>
            <a:r>
              <a:rPr lang="en-US" sz="2400" smtClean="0"/>
              <a:t>6 or more of the following symptoms of hyperactivity-impulsiveness</a:t>
            </a:r>
          </a:p>
          <a:p>
            <a:pPr eaLnBrk="1" hangingPunct="1">
              <a:lnSpc>
                <a:spcPct val="90000"/>
              </a:lnSpc>
              <a:buFontTx/>
              <a:buNone/>
            </a:pPr>
            <a:r>
              <a:rPr lang="en-US" sz="2400" smtClean="0"/>
              <a:t>		</a:t>
            </a:r>
            <a:r>
              <a:rPr lang="en-US" sz="2400" b="1" i="1" smtClean="0"/>
              <a:t>Hyperactivity</a:t>
            </a:r>
          </a:p>
          <a:p>
            <a:pPr eaLnBrk="1" hangingPunct="1">
              <a:lnSpc>
                <a:spcPct val="90000"/>
              </a:lnSpc>
              <a:buFontTx/>
              <a:buNone/>
            </a:pPr>
            <a:r>
              <a:rPr lang="en-US" sz="2400" smtClean="0"/>
              <a:t>			Fidgets with hands and feet</a:t>
            </a:r>
          </a:p>
          <a:p>
            <a:pPr eaLnBrk="1" hangingPunct="1">
              <a:lnSpc>
                <a:spcPct val="90000"/>
              </a:lnSpc>
              <a:buFontTx/>
              <a:buNone/>
            </a:pPr>
            <a:r>
              <a:rPr lang="en-US" sz="2400" smtClean="0"/>
              <a:t>			Leaves seat assigned in class</a:t>
            </a:r>
          </a:p>
          <a:p>
            <a:pPr eaLnBrk="1" hangingPunct="1">
              <a:lnSpc>
                <a:spcPct val="90000"/>
              </a:lnSpc>
              <a:buFontTx/>
              <a:buNone/>
            </a:pPr>
            <a:r>
              <a:rPr lang="en-US" sz="2400" smtClean="0"/>
              <a:t>			Runs about and climbs on things in 			 inappropriate situations</a:t>
            </a:r>
          </a:p>
          <a:p>
            <a:pPr eaLnBrk="1" hangingPunct="1">
              <a:lnSpc>
                <a:spcPct val="90000"/>
              </a:lnSpc>
              <a:buFontTx/>
              <a:buNone/>
            </a:pPr>
            <a:r>
              <a:rPr lang="en-US" sz="2400" smtClean="0"/>
              <a:t>			Difficulty engaging in quiet activities</a:t>
            </a:r>
          </a:p>
          <a:p>
            <a:pPr eaLnBrk="1" hangingPunct="1">
              <a:lnSpc>
                <a:spcPct val="90000"/>
              </a:lnSpc>
              <a:buFontTx/>
              <a:buNone/>
            </a:pPr>
            <a:r>
              <a:rPr lang="en-US" sz="2400" smtClean="0"/>
              <a:t>			Talks excessively</a:t>
            </a:r>
          </a:p>
          <a:p>
            <a:pPr eaLnBrk="1" hangingPunct="1">
              <a:lnSpc>
                <a:spcPct val="90000"/>
              </a:lnSpc>
              <a:buFontTx/>
              <a:buNone/>
            </a:pPr>
            <a:r>
              <a:rPr lang="en-US" sz="2400" smtClean="0"/>
              <a:t>		</a:t>
            </a:r>
            <a:r>
              <a:rPr lang="en-US" sz="2400" b="1" i="1" smtClean="0"/>
              <a:t>Impulsivity</a:t>
            </a:r>
          </a:p>
          <a:p>
            <a:pPr eaLnBrk="1" hangingPunct="1">
              <a:lnSpc>
                <a:spcPct val="90000"/>
              </a:lnSpc>
              <a:buFontTx/>
              <a:buNone/>
            </a:pPr>
            <a:r>
              <a:rPr lang="en-US" sz="2400" smtClean="0"/>
              <a:t>			Often blurts out answers</a:t>
            </a:r>
          </a:p>
          <a:p>
            <a:pPr eaLnBrk="1" hangingPunct="1">
              <a:lnSpc>
                <a:spcPct val="90000"/>
              </a:lnSpc>
              <a:buFontTx/>
              <a:buNone/>
            </a:pPr>
            <a:r>
              <a:rPr lang="en-US" sz="2400" smtClean="0"/>
              <a:t>			Has difficulty waiting turn</a:t>
            </a:r>
          </a:p>
          <a:p>
            <a:pPr eaLnBrk="1" hangingPunct="1">
              <a:lnSpc>
                <a:spcPct val="90000"/>
              </a:lnSpc>
              <a:buFontTx/>
              <a:buNone/>
            </a:pPr>
            <a:r>
              <a:rPr lang="en-US" sz="2000" b="1" smtClean="0"/>
              <a:t>			</a:t>
            </a:r>
            <a:r>
              <a:rPr lang="en-US" sz="2400" smtClean="0"/>
              <a:t>Interrupts others</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p:txBody>
          <a:bodyPr/>
          <a:lstStyle/>
          <a:p>
            <a:pPr eaLnBrk="1" hangingPunct="1"/>
            <a:r>
              <a:rPr lang="en-US" smtClean="0"/>
              <a:t>Personality Disorder List</a:t>
            </a:r>
          </a:p>
        </p:txBody>
      </p:sp>
      <p:sp>
        <p:nvSpPr>
          <p:cNvPr id="311298" name="Rectangle 3"/>
          <p:cNvSpPr>
            <a:spLocks noGrp="1" noChangeArrowheads="1"/>
          </p:cNvSpPr>
          <p:nvPr>
            <p:ph type="body" idx="1"/>
          </p:nvPr>
        </p:nvSpPr>
        <p:spPr>
          <a:xfrm>
            <a:off x="381000" y="1828800"/>
            <a:ext cx="8229600" cy="4389438"/>
          </a:xfrm>
        </p:spPr>
        <p:txBody>
          <a:bodyPr/>
          <a:lstStyle/>
          <a:p>
            <a:pPr eaLnBrk="1" hangingPunct="1">
              <a:lnSpc>
                <a:spcPct val="90000"/>
              </a:lnSpc>
              <a:buFontTx/>
              <a:buNone/>
            </a:pPr>
            <a:r>
              <a:rPr lang="en-US" sz="2800" b="1" i="1" smtClean="0"/>
              <a:t>Cluster A				Cluster C</a:t>
            </a:r>
            <a:endParaRPr lang="en-US" sz="2800" smtClean="0"/>
          </a:p>
          <a:p>
            <a:pPr eaLnBrk="1" hangingPunct="1">
              <a:lnSpc>
                <a:spcPct val="90000"/>
              </a:lnSpc>
              <a:buFontTx/>
              <a:buNone/>
            </a:pPr>
            <a:r>
              <a:rPr lang="en-US" sz="2800" smtClean="0"/>
              <a:t>		Paranoid				Avoidant</a:t>
            </a:r>
          </a:p>
          <a:p>
            <a:pPr eaLnBrk="1" hangingPunct="1">
              <a:lnSpc>
                <a:spcPct val="90000"/>
              </a:lnSpc>
              <a:buFontTx/>
              <a:buNone/>
            </a:pPr>
            <a:r>
              <a:rPr lang="en-US" sz="2800" smtClean="0"/>
              <a:t>		Schizoid				Dependent</a:t>
            </a:r>
          </a:p>
          <a:p>
            <a:pPr eaLnBrk="1" hangingPunct="1">
              <a:lnSpc>
                <a:spcPct val="90000"/>
              </a:lnSpc>
              <a:buFontTx/>
              <a:buNone/>
            </a:pPr>
            <a:r>
              <a:rPr lang="en-US" sz="2800" smtClean="0"/>
              <a:t>		Schizotypal				Obsessive -</a:t>
            </a:r>
          </a:p>
          <a:p>
            <a:pPr eaLnBrk="1" hangingPunct="1">
              <a:lnSpc>
                <a:spcPct val="90000"/>
              </a:lnSpc>
              <a:buFontTx/>
              <a:buNone/>
            </a:pPr>
            <a:r>
              <a:rPr lang="en-US" sz="2800" b="1" i="1" smtClean="0"/>
              <a:t>Cluster B					</a:t>
            </a:r>
            <a:r>
              <a:rPr lang="en-US" sz="2800" smtClean="0"/>
              <a:t>Compulsive</a:t>
            </a:r>
          </a:p>
          <a:p>
            <a:pPr eaLnBrk="1" hangingPunct="1">
              <a:lnSpc>
                <a:spcPct val="90000"/>
              </a:lnSpc>
              <a:buFontTx/>
              <a:buNone/>
            </a:pPr>
            <a:r>
              <a:rPr lang="en-US" sz="2800" b="1" i="1" smtClean="0"/>
              <a:t>		</a:t>
            </a:r>
            <a:r>
              <a:rPr lang="en-US" sz="2800" smtClean="0"/>
              <a:t>Antisocial</a:t>
            </a:r>
          </a:p>
          <a:p>
            <a:pPr eaLnBrk="1" hangingPunct="1">
              <a:lnSpc>
                <a:spcPct val="90000"/>
              </a:lnSpc>
              <a:buFontTx/>
              <a:buNone/>
            </a:pPr>
            <a:r>
              <a:rPr lang="en-US" sz="2800" smtClean="0"/>
              <a:t>		Borderline</a:t>
            </a:r>
          </a:p>
          <a:p>
            <a:pPr eaLnBrk="1" hangingPunct="1">
              <a:lnSpc>
                <a:spcPct val="90000"/>
              </a:lnSpc>
              <a:buFontTx/>
              <a:buNone/>
            </a:pPr>
            <a:r>
              <a:rPr lang="en-US" sz="2800" smtClean="0"/>
              <a:t>		Histrionic</a:t>
            </a:r>
          </a:p>
          <a:p>
            <a:pPr eaLnBrk="1" hangingPunct="1">
              <a:lnSpc>
                <a:spcPct val="90000"/>
              </a:lnSpc>
              <a:buFontTx/>
              <a:buNone/>
            </a:pPr>
            <a:r>
              <a:rPr lang="en-US" sz="2800" i="1" smtClean="0">
                <a:solidFill>
                  <a:schemeClr val="bg1"/>
                </a:solidFill>
              </a:rPr>
              <a:t>		</a:t>
            </a:r>
            <a:r>
              <a:rPr lang="en-US" sz="2800" smtClean="0">
                <a:solidFill>
                  <a:schemeClr val="bg1"/>
                </a:solidFill>
              </a:rPr>
              <a:t>Narcissistic</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ChangeArrowheads="1"/>
          </p:cNvSpPr>
          <p:nvPr>
            <p:ph type="title"/>
          </p:nvPr>
        </p:nvSpPr>
        <p:spPr/>
        <p:txBody>
          <a:bodyPr/>
          <a:lstStyle/>
          <a:p>
            <a:pPr eaLnBrk="1" hangingPunct="1"/>
            <a:r>
              <a:rPr lang="en-US" smtClean="0"/>
              <a:t>Criteria for Personality Disorder</a:t>
            </a:r>
          </a:p>
        </p:txBody>
      </p:sp>
      <p:sp>
        <p:nvSpPr>
          <p:cNvPr id="313346" name="Rectangle 3"/>
          <p:cNvSpPr>
            <a:spLocks noGrp="1" noChangeArrowheads="1"/>
          </p:cNvSpPr>
          <p:nvPr>
            <p:ph type="body" idx="1"/>
          </p:nvPr>
        </p:nvSpPr>
        <p:spPr/>
        <p:txBody>
          <a:bodyPr/>
          <a:lstStyle/>
          <a:p>
            <a:pPr eaLnBrk="1" hangingPunct="1">
              <a:lnSpc>
                <a:spcPct val="90000"/>
              </a:lnSpc>
              <a:buFontTx/>
              <a:buNone/>
            </a:pPr>
            <a:r>
              <a:rPr lang="en-US" smtClean="0"/>
              <a:t>Enduring pattern of inner experience and behavior that deviates markedly from expectations of the culture. It is manifested on 2 or more of the following:</a:t>
            </a:r>
          </a:p>
          <a:p>
            <a:pPr eaLnBrk="1" hangingPunct="1">
              <a:lnSpc>
                <a:spcPct val="90000"/>
              </a:lnSpc>
              <a:buFontTx/>
              <a:buNone/>
            </a:pPr>
            <a:r>
              <a:rPr lang="en-US" smtClean="0"/>
              <a:t>		</a:t>
            </a:r>
            <a:r>
              <a:rPr lang="en-US" sz="2800" smtClean="0"/>
              <a:t>1. Cognition</a:t>
            </a:r>
          </a:p>
          <a:p>
            <a:pPr eaLnBrk="1" hangingPunct="1">
              <a:lnSpc>
                <a:spcPct val="90000"/>
              </a:lnSpc>
              <a:buFontTx/>
              <a:buNone/>
            </a:pPr>
            <a:r>
              <a:rPr lang="en-US" sz="2800" smtClean="0"/>
              <a:t>		2. Affectivity</a:t>
            </a:r>
          </a:p>
          <a:p>
            <a:pPr eaLnBrk="1" hangingPunct="1">
              <a:lnSpc>
                <a:spcPct val="90000"/>
              </a:lnSpc>
              <a:buFontTx/>
              <a:buNone/>
            </a:pPr>
            <a:r>
              <a:rPr lang="en-US" sz="2800" smtClean="0"/>
              <a:t>		3. Interpersonal functioning</a:t>
            </a:r>
          </a:p>
          <a:p>
            <a:pPr eaLnBrk="1" hangingPunct="1">
              <a:lnSpc>
                <a:spcPct val="90000"/>
              </a:lnSpc>
              <a:buFontTx/>
              <a:buNone/>
            </a:pPr>
            <a:r>
              <a:rPr lang="en-US" sz="2400" smtClean="0"/>
              <a:t>		</a:t>
            </a:r>
            <a:r>
              <a:rPr lang="en-US" sz="2800" smtClean="0"/>
              <a:t>4. Impulse control</a:t>
            </a:r>
          </a:p>
          <a:p>
            <a:pPr eaLnBrk="1" hangingPunct="1">
              <a:lnSpc>
                <a:spcPct val="90000"/>
              </a:lnSpc>
              <a:buFontTx/>
              <a:buNone/>
            </a:pPr>
            <a:r>
              <a:rPr lang="en-US" sz="2400" smtClean="0"/>
              <a:t>		</a:t>
            </a:r>
            <a:endParaRPr lang="en-US"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p:txBody>
          <a:bodyPr/>
          <a:lstStyle/>
          <a:p>
            <a:pPr eaLnBrk="1" hangingPunct="1"/>
            <a:r>
              <a:rPr lang="en-US" sz="4000" smtClean="0"/>
              <a:t>Criteria for Personality Disorder, Con’t</a:t>
            </a:r>
          </a:p>
        </p:txBody>
      </p:sp>
      <p:sp>
        <p:nvSpPr>
          <p:cNvPr id="315394" name="Rectangle 3"/>
          <p:cNvSpPr>
            <a:spLocks noGrp="1" noChangeArrowheads="1"/>
          </p:cNvSpPr>
          <p:nvPr>
            <p:ph type="body" idx="1"/>
          </p:nvPr>
        </p:nvSpPr>
        <p:spPr/>
        <p:txBody>
          <a:bodyPr/>
          <a:lstStyle/>
          <a:p>
            <a:pPr eaLnBrk="1" hangingPunct="1">
              <a:buFontTx/>
              <a:buNone/>
            </a:pPr>
            <a:r>
              <a:rPr lang="en-US" sz="2400" smtClean="0"/>
              <a:t>		</a:t>
            </a:r>
            <a:r>
              <a:rPr lang="en-US" sz="2800" smtClean="0"/>
              <a:t>5. Inflexible and pervasive pattern across 	     social and personal situations</a:t>
            </a:r>
          </a:p>
          <a:p>
            <a:pPr eaLnBrk="1" hangingPunct="1">
              <a:buFontTx/>
              <a:buNone/>
            </a:pPr>
            <a:r>
              <a:rPr lang="en-US" sz="2800" smtClean="0"/>
              <a:t>		6. Pattern leads to clinically significant 	   	     distress or impairment</a:t>
            </a:r>
          </a:p>
          <a:p>
            <a:pPr eaLnBrk="1" hangingPunct="1">
              <a:buFontTx/>
              <a:buNone/>
            </a:pPr>
            <a:r>
              <a:rPr lang="en-US" sz="2800" smtClean="0"/>
              <a:t>		7. Stable and of long duration</a:t>
            </a:r>
          </a:p>
          <a:p>
            <a:pPr eaLnBrk="1" hangingPunct="1">
              <a:buFontTx/>
              <a:buNone/>
            </a:pPr>
            <a:r>
              <a:rPr lang="en-US" sz="2800" smtClean="0"/>
              <a:t>		8. Onset in adolescence or young childhood.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ChangeArrowheads="1"/>
          </p:cNvSpPr>
          <p:nvPr>
            <p:ph type="title"/>
          </p:nvPr>
        </p:nvSpPr>
        <p:spPr/>
        <p:txBody>
          <a:bodyPr/>
          <a:lstStyle/>
          <a:p>
            <a:pPr eaLnBrk="1" hangingPunct="1"/>
            <a:r>
              <a:rPr lang="en-US" smtClean="0"/>
              <a:t>Avoidant Personality Disorder</a:t>
            </a:r>
          </a:p>
        </p:txBody>
      </p:sp>
      <p:sp>
        <p:nvSpPr>
          <p:cNvPr id="317442" name="Rectangle 3"/>
          <p:cNvSpPr>
            <a:spLocks noGrp="1" noChangeArrowheads="1"/>
          </p:cNvSpPr>
          <p:nvPr>
            <p:ph type="body" idx="1"/>
          </p:nvPr>
        </p:nvSpPr>
        <p:spPr/>
        <p:txBody>
          <a:bodyPr/>
          <a:lstStyle/>
          <a:p>
            <a:pPr eaLnBrk="1" hangingPunct="1">
              <a:buFontTx/>
              <a:buNone/>
            </a:pPr>
            <a:r>
              <a:rPr lang="en-US" smtClean="0"/>
              <a:t>Pervasive pattern of social inhibition, feelings of inadequacy, and hyper-</a:t>
            </a:r>
          </a:p>
          <a:p>
            <a:pPr eaLnBrk="1" hangingPunct="1">
              <a:buFontTx/>
              <a:buNone/>
            </a:pPr>
            <a:r>
              <a:rPr lang="en-US" smtClean="0"/>
              <a:t>	sensitivity to negative evaluation</a:t>
            </a:r>
          </a:p>
          <a:p>
            <a:pPr eaLnBrk="1" hangingPunct="1">
              <a:buFontTx/>
              <a:buNone/>
            </a:pPr>
            <a:endParaRPr lang="en-US" i="1" smtClean="0"/>
          </a:p>
          <a:p>
            <a:pPr eaLnBrk="1" hangingPunct="1">
              <a:buFontTx/>
              <a:buNone/>
            </a:pPr>
            <a:r>
              <a:rPr lang="en-US" smtClean="0"/>
              <a:t>Indicated by 4 or more of the following:</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ChangeArrowheads="1"/>
          </p:cNvSpPr>
          <p:nvPr>
            <p:ph type="title"/>
          </p:nvPr>
        </p:nvSpPr>
        <p:spPr/>
        <p:txBody>
          <a:bodyPr/>
          <a:lstStyle/>
          <a:p>
            <a:pPr eaLnBrk="1" hangingPunct="1"/>
            <a:r>
              <a:rPr lang="en-US" smtClean="0"/>
              <a:t>APD con’t</a:t>
            </a:r>
          </a:p>
        </p:txBody>
      </p:sp>
      <p:sp>
        <p:nvSpPr>
          <p:cNvPr id="319490"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mtClean="0"/>
              <a:t>Avoids occupational activities that involve significant interpersonal contact, fears criticism, disapproval or rejection;</a:t>
            </a:r>
          </a:p>
          <a:p>
            <a:pPr marL="609600" indent="-609600" eaLnBrk="1" hangingPunct="1">
              <a:lnSpc>
                <a:spcPct val="90000"/>
              </a:lnSpc>
              <a:buFontTx/>
              <a:buAutoNum type="arabicPeriod"/>
            </a:pPr>
            <a:r>
              <a:rPr lang="en-US" smtClean="0"/>
              <a:t>Unwilling to get involved with people unless certain of being liked;</a:t>
            </a:r>
          </a:p>
          <a:p>
            <a:pPr marL="609600" indent="-609600" eaLnBrk="1" hangingPunct="1">
              <a:lnSpc>
                <a:spcPct val="90000"/>
              </a:lnSpc>
              <a:buFontTx/>
              <a:buAutoNum type="arabicPeriod"/>
            </a:pPr>
            <a:r>
              <a:rPr lang="en-US" smtClean="0"/>
              <a:t>Shows restraint of intimate relationship for fear of being shamed and ridiculed;</a:t>
            </a:r>
          </a:p>
          <a:p>
            <a:pPr marL="609600" indent="-609600" eaLnBrk="1" hangingPunct="1">
              <a:lnSpc>
                <a:spcPct val="90000"/>
              </a:lnSpc>
              <a:buFontTx/>
              <a:buAutoNum type="arabicPeriod"/>
            </a:pPr>
            <a:r>
              <a:rPr lang="en-US" smtClean="0"/>
              <a:t>Preoccupied with being criticized or rejected in social situations;</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ChangeArrowheads="1"/>
          </p:cNvSpPr>
          <p:nvPr>
            <p:ph type="title"/>
          </p:nvPr>
        </p:nvSpPr>
        <p:spPr>
          <a:xfrm>
            <a:off x="457200" y="457200"/>
            <a:ext cx="8229600" cy="685800"/>
          </a:xfrm>
        </p:spPr>
        <p:txBody>
          <a:bodyPr/>
          <a:lstStyle/>
          <a:p>
            <a:pPr algn="ctr" eaLnBrk="1" hangingPunct="1"/>
            <a:r>
              <a:rPr lang="en-US" dirty="0" smtClean="0"/>
              <a:t>APD….continued </a:t>
            </a:r>
          </a:p>
        </p:txBody>
      </p:sp>
      <p:sp>
        <p:nvSpPr>
          <p:cNvPr id="321538" name="Rectangle 3"/>
          <p:cNvSpPr>
            <a:spLocks noGrp="1" noChangeArrowheads="1"/>
          </p:cNvSpPr>
          <p:nvPr>
            <p:ph type="body" idx="1"/>
          </p:nvPr>
        </p:nvSpPr>
        <p:spPr>
          <a:xfrm>
            <a:off x="457200" y="1066800"/>
            <a:ext cx="8229600" cy="5486400"/>
          </a:xfrm>
        </p:spPr>
        <p:txBody>
          <a:bodyPr/>
          <a:lstStyle/>
          <a:p>
            <a:pPr marL="609600" indent="-609600" eaLnBrk="1" hangingPunct="1">
              <a:buFontTx/>
              <a:buNone/>
            </a:pPr>
            <a:r>
              <a:rPr lang="en-US" sz="2800" dirty="0" smtClean="0"/>
              <a:t>5. Is inhibited in new interpersonal situations because of feelings of inadequacy;</a:t>
            </a:r>
          </a:p>
          <a:p>
            <a:pPr marL="609600" indent="-609600" eaLnBrk="1" hangingPunct="1">
              <a:buFontTx/>
              <a:buNone/>
            </a:pPr>
            <a:r>
              <a:rPr lang="en-US" sz="2800" dirty="0" smtClean="0"/>
              <a:t>6. Views self as socially inept, personally unappealing, or inferior to others;</a:t>
            </a:r>
          </a:p>
          <a:p>
            <a:pPr marL="609600" indent="-609600" eaLnBrk="1" hangingPunct="1">
              <a:buFontTx/>
              <a:buNone/>
            </a:pPr>
            <a:r>
              <a:rPr lang="en-US" sz="2800" dirty="0" smtClean="0"/>
              <a:t>7. Is usually reluctant to take personal risks or to engage in any new activities.</a:t>
            </a:r>
          </a:p>
          <a:p>
            <a:pPr marL="609600" indent="-609600" eaLnBrk="1" hangingPunct="1">
              <a:buFontTx/>
              <a:buNone/>
            </a:pPr>
            <a:r>
              <a:rPr lang="en-US" sz="2800" dirty="0" smtClean="0"/>
              <a:t>Video Sample</a:t>
            </a:r>
          </a:p>
          <a:p>
            <a:pPr marL="609600" indent="-609600" eaLnBrk="1" hangingPunct="1">
              <a:buFontTx/>
              <a:buNone/>
            </a:pPr>
            <a:r>
              <a:rPr lang="en-US" sz="2800" dirty="0" smtClean="0">
                <a:hlinkClick r:id="rId3"/>
              </a:rPr>
              <a:t>http://www.youtube.com/watch?feature=player_detailpage&amp;v=vIsg2V0mf6Y</a:t>
            </a:r>
            <a:endParaRPr lang="en-US" sz="2800" dirty="0" smtClean="0"/>
          </a:p>
          <a:p>
            <a:pPr marL="609600" indent="-609600" eaLnBrk="1" hangingPunct="1">
              <a:buFontTx/>
              <a:buNone/>
            </a:pPr>
            <a:r>
              <a:rPr lang="en-US" sz="2800" dirty="0" smtClean="0"/>
              <a:t>http://www.youtube.com/watch?feature=player_detailpage&amp;v=KmmZ2D13hHE</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title"/>
          </p:nvPr>
        </p:nvSpPr>
        <p:spPr/>
        <p:txBody>
          <a:bodyPr/>
          <a:lstStyle/>
          <a:p>
            <a:pPr eaLnBrk="1" hangingPunct="1"/>
            <a:r>
              <a:rPr lang="en-US" smtClean="0"/>
              <a:t>Paranoid Personality</a:t>
            </a:r>
          </a:p>
        </p:txBody>
      </p:sp>
      <p:sp>
        <p:nvSpPr>
          <p:cNvPr id="323586" name="Rectangle 3"/>
          <p:cNvSpPr>
            <a:spLocks noGrp="1" noChangeArrowheads="1"/>
          </p:cNvSpPr>
          <p:nvPr>
            <p:ph type="body" idx="1"/>
          </p:nvPr>
        </p:nvSpPr>
        <p:spPr/>
        <p:txBody>
          <a:bodyPr/>
          <a:lstStyle/>
          <a:p>
            <a:pPr marL="609600" indent="-609600" eaLnBrk="1" hangingPunct="1">
              <a:lnSpc>
                <a:spcPct val="90000"/>
              </a:lnSpc>
              <a:buFontTx/>
              <a:buNone/>
            </a:pPr>
            <a:r>
              <a:rPr lang="en-US" sz="2800" smtClean="0"/>
              <a:t>Pervasive distrust and suspiciousness of others: their motives are interpreted as malevolent</a:t>
            </a:r>
          </a:p>
          <a:p>
            <a:pPr marL="609600" indent="-609600" eaLnBrk="1" hangingPunct="1">
              <a:lnSpc>
                <a:spcPct val="90000"/>
              </a:lnSpc>
              <a:buFontTx/>
              <a:buNone/>
            </a:pPr>
            <a:r>
              <a:rPr lang="en-US" sz="2800" smtClean="0"/>
              <a:t>Indicated by four or more of the following:</a:t>
            </a:r>
          </a:p>
          <a:p>
            <a:pPr marL="609600" indent="-609600" eaLnBrk="1" hangingPunct="1">
              <a:lnSpc>
                <a:spcPct val="90000"/>
              </a:lnSpc>
              <a:buFontTx/>
              <a:buAutoNum type="arabicPeriod"/>
            </a:pPr>
            <a:r>
              <a:rPr lang="en-US" sz="2800" smtClean="0"/>
              <a:t>Suspects others are exploiting, harming or deceiving</a:t>
            </a:r>
          </a:p>
          <a:p>
            <a:pPr marL="609600" indent="-609600" eaLnBrk="1" hangingPunct="1">
              <a:lnSpc>
                <a:spcPct val="90000"/>
              </a:lnSpc>
              <a:buFontTx/>
              <a:buAutoNum type="arabicPeriod"/>
            </a:pPr>
            <a:r>
              <a:rPr lang="en-US" sz="2800" smtClean="0"/>
              <a:t>Preoccupied with unjustified doubts about the loyalty or trustworthiness of others</a:t>
            </a:r>
          </a:p>
          <a:p>
            <a:pPr marL="609600" indent="-609600" eaLnBrk="1" hangingPunct="1">
              <a:lnSpc>
                <a:spcPct val="90000"/>
              </a:lnSpc>
              <a:buFontTx/>
              <a:buAutoNum type="arabicPeriod"/>
            </a:pPr>
            <a:r>
              <a:rPr lang="en-US" sz="2800" smtClean="0"/>
              <a:t>Reluctant to confide in others because of unwarranted fear that the information will be used maliciously against him/her</a:t>
            </a:r>
          </a:p>
          <a:p>
            <a:pPr marL="609600" indent="-609600" eaLnBrk="1" hangingPunct="1">
              <a:lnSpc>
                <a:spcPct val="90000"/>
              </a:lnSpc>
              <a:buFontTx/>
              <a:buAutoNum type="arabicPeriod"/>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457200" y="704850"/>
            <a:ext cx="8229600" cy="666750"/>
          </a:xfrm>
        </p:spPr>
        <p:txBody>
          <a:bodyPr/>
          <a:lstStyle/>
          <a:p>
            <a:pPr eaLnBrk="1" hangingPunct="1"/>
            <a:r>
              <a:rPr lang="en-US" dirty="0" smtClean="0"/>
              <a:t>Paranoid Personality, </a:t>
            </a:r>
            <a:r>
              <a:rPr lang="en-US" dirty="0" err="1" smtClean="0"/>
              <a:t>Con’t</a:t>
            </a:r>
            <a:endParaRPr lang="en-US" dirty="0" smtClean="0"/>
          </a:p>
        </p:txBody>
      </p:sp>
      <p:sp>
        <p:nvSpPr>
          <p:cNvPr id="325634" name="Rectangle 3"/>
          <p:cNvSpPr>
            <a:spLocks noGrp="1" noChangeArrowheads="1"/>
          </p:cNvSpPr>
          <p:nvPr>
            <p:ph type="body" idx="1"/>
          </p:nvPr>
        </p:nvSpPr>
        <p:spPr>
          <a:xfrm>
            <a:off x="457200" y="1219200"/>
            <a:ext cx="8229600" cy="5562600"/>
          </a:xfrm>
        </p:spPr>
        <p:txBody>
          <a:bodyPr/>
          <a:lstStyle/>
          <a:p>
            <a:pPr marL="609600" indent="-609600" eaLnBrk="1" hangingPunct="1">
              <a:buFontTx/>
              <a:buNone/>
            </a:pPr>
            <a:r>
              <a:rPr lang="en-US" sz="2800" dirty="0" smtClean="0"/>
              <a:t>4. Reads hidden meanings or threatening meanings in benign remarks or events</a:t>
            </a:r>
          </a:p>
          <a:p>
            <a:pPr marL="609600" indent="-609600" eaLnBrk="1" hangingPunct="1">
              <a:buFontTx/>
              <a:buNone/>
            </a:pPr>
            <a:r>
              <a:rPr lang="en-US" sz="2800" dirty="0" smtClean="0"/>
              <a:t>5. Persistently bears grudges, i.e., is unforgiving to insults, injuries, or slights</a:t>
            </a:r>
          </a:p>
          <a:p>
            <a:pPr marL="609600" indent="-609600" eaLnBrk="1" hangingPunct="1">
              <a:buFontTx/>
              <a:buNone/>
            </a:pPr>
            <a:r>
              <a:rPr lang="en-US" sz="2800" dirty="0" smtClean="0"/>
              <a:t>6. Perceives attacks on his/her character or reputation that are not apparent to others and is quick to react angrily or counterattack</a:t>
            </a:r>
          </a:p>
          <a:p>
            <a:pPr marL="609600" indent="-609600" eaLnBrk="1" hangingPunct="1">
              <a:buFontTx/>
              <a:buNone/>
            </a:pPr>
            <a:r>
              <a:rPr lang="en-US" sz="2800" dirty="0" smtClean="0"/>
              <a:t>7. Recurrent suspicions, without justification, regarding fidelity of spouse or partner</a:t>
            </a:r>
          </a:p>
          <a:p>
            <a:pPr marL="609600" indent="-609600" eaLnBrk="1" hangingPunct="1">
              <a:buFontTx/>
              <a:buNone/>
            </a:pPr>
            <a:r>
              <a:rPr lang="en-US" sz="2800" dirty="0" smtClean="0"/>
              <a:t>Movie: </a:t>
            </a:r>
            <a:r>
              <a:rPr lang="en-US" sz="2800" b="1" dirty="0" smtClean="0"/>
              <a:t>Conspiracy Theory (</a:t>
            </a:r>
            <a:r>
              <a:rPr lang="en-US" sz="2800" dirty="0" smtClean="0"/>
              <a:t>Mel Gibson) http://www.youtube.com/watch?feature=player_detailpage&amp;v=dbRoVcULGBI</a:t>
            </a:r>
            <a:endParaRPr lang="en-US" sz="2800" b="1"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noChangeArrowheads="1"/>
          </p:cNvSpPr>
          <p:nvPr>
            <p:ph type="title"/>
          </p:nvPr>
        </p:nvSpPr>
        <p:spPr/>
        <p:txBody>
          <a:bodyPr/>
          <a:lstStyle/>
          <a:p>
            <a:pPr eaLnBrk="1" hangingPunct="1"/>
            <a:r>
              <a:rPr lang="en-US" smtClean="0"/>
              <a:t>Antisocial Personality Disorder</a:t>
            </a:r>
          </a:p>
        </p:txBody>
      </p:sp>
      <p:sp>
        <p:nvSpPr>
          <p:cNvPr id="327682" name="Rectangle 3"/>
          <p:cNvSpPr>
            <a:spLocks noGrp="1" noChangeArrowheads="1"/>
          </p:cNvSpPr>
          <p:nvPr>
            <p:ph type="body" idx="1"/>
          </p:nvPr>
        </p:nvSpPr>
        <p:spPr/>
        <p:txBody>
          <a:bodyPr/>
          <a:lstStyle/>
          <a:p>
            <a:pPr marL="609600" indent="-609600" eaLnBrk="1" hangingPunct="1">
              <a:buFontTx/>
              <a:buAutoNum type="alphaUcPeriod"/>
            </a:pPr>
            <a:r>
              <a:rPr lang="en-US" dirty="0" smtClean="0"/>
              <a:t>A pervasive pattern of disregard for and violation of the rights of others occurring  since age 15, indicated by 3 or more of the  following:</a:t>
            </a:r>
          </a:p>
          <a:p>
            <a:pPr marL="609600" indent="-609600" eaLnBrk="1" hangingPunct="1">
              <a:buFontTx/>
              <a:buNone/>
            </a:pPr>
            <a:r>
              <a:rPr lang="en-US" i="1" dirty="0" smtClean="0"/>
              <a:t>		</a:t>
            </a:r>
            <a:r>
              <a:rPr lang="en-US" dirty="0" smtClean="0"/>
              <a:t>1. Failure to conform to social norms with respect to lawful behaviors as indicated by repeatedly performing acts that are grounds for arrest;</a:t>
            </a:r>
            <a:r>
              <a:rPr lang="en-US" sz="2800" dirty="0" smtClean="0"/>
              <a:t> </a:t>
            </a:r>
          </a:p>
          <a:p>
            <a:pPr marL="609600" indent="-609600" eaLnBrk="1" hangingPunct="1">
              <a:buFontTx/>
              <a:buNone/>
            </a:pPr>
            <a:r>
              <a:rPr lang="en-US" sz="2800" dirty="0" smtClean="0"/>
              <a:t>	At least 18 yrs. Old</a:t>
            </a:r>
          </a:p>
          <a:p>
            <a:pPr marL="609600" indent="-609600" eaLnBrk="1" hangingPunct="1">
              <a:buFontTx/>
              <a:buNone/>
            </a:pPr>
            <a:r>
              <a:rPr lang="en-US" sz="2800" i="1" dirty="0" smtClean="0"/>
              <a:t>	</a:t>
            </a:r>
            <a:endParaRPr lang="en-US"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04850"/>
            <a:ext cx="8229600" cy="819150"/>
          </a:xfrm>
        </p:spPr>
        <p:txBody>
          <a:bodyPr/>
          <a:lstStyle/>
          <a:p>
            <a:pPr algn="ctr" eaLnBrk="1" hangingPunct="1"/>
            <a:r>
              <a:rPr lang="en-US" dirty="0" smtClean="0"/>
              <a:t>WHO CARES???</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smtClean="0"/>
              <a:t>MANDATED REPORTER</a:t>
            </a:r>
          </a:p>
          <a:p>
            <a:pPr marL="640080" lvl="1" indent="-246888"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2"/>
              <a:buNone/>
              <a:defRPr/>
            </a:pPr>
            <a:r>
              <a:rPr lang="en-US" dirty="0" smtClean="0"/>
              <a:t>DEFINITION</a:t>
            </a:r>
          </a:p>
          <a:p>
            <a:pPr marL="640080" lvl="1" indent="-246888" eaLnBrk="1" fontAlgn="auto" hangingPunct="1">
              <a:spcAft>
                <a:spcPts val="0"/>
              </a:spcAft>
              <a:buFont typeface="Wingdings 2"/>
              <a:buNone/>
              <a:defRPr/>
            </a:pPr>
            <a:r>
              <a:rPr lang="en-US" dirty="0" smtClean="0"/>
              <a:t>	an individual who holds a professional position (as of social worker, physician, teacher, chiropractor, clergy, or counselor) that requires him or her to report to the appropriate state agency cases of child abuse that he or she has reasonable cause to suspect.</a:t>
            </a:r>
          </a:p>
          <a:p>
            <a:pPr marL="640080" lvl="1" indent="-246888" eaLnBrk="1" fontAlgn="auto" hangingPunct="1">
              <a:spcAft>
                <a:spcPts val="0"/>
              </a:spcAft>
              <a:buFont typeface="Wingdings 2"/>
              <a:buNone/>
              <a:defRPr/>
            </a:pPr>
            <a:r>
              <a:rPr lang="en-US" dirty="0" smtClean="0"/>
              <a:t>CATEGORIES</a:t>
            </a:r>
          </a:p>
          <a:p>
            <a:pPr lvl="2" indent="-246888" eaLnBrk="1" fontAlgn="auto" hangingPunct="1">
              <a:spcAft>
                <a:spcPts val="0"/>
              </a:spcAft>
              <a:buFont typeface="Wingdings 2"/>
              <a:buChar char=""/>
              <a:defRPr/>
            </a:pPr>
            <a:r>
              <a:rPr lang="en-US" dirty="0" smtClean="0"/>
              <a:t>Children</a:t>
            </a:r>
          </a:p>
          <a:p>
            <a:pPr lvl="2" indent="-246888" eaLnBrk="1" fontAlgn="auto" hangingPunct="1">
              <a:spcAft>
                <a:spcPts val="0"/>
              </a:spcAft>
              <a:buFont typeface="Wingdings 2"/>
              <a:buChar char=""/>
              <a:defRPr/>
            </a:pPr>
            <a:r>
              <a:rPr lang="en-US" dirty="0" smtClean="0"/>
              <a:t>Elderly</a:t>
            </a:r>
          </a:p>
          <a:p>
            <a:pPr lvl="2" indent="-246888" eaLnBrk="1" fontAlgn="auto" hangingPunct="1">
              <a:spcAft>
                <a:spcPts val="0"/>
              </a:spcAft>
              <a:buFont typeface="Wingdings 2"/>
              <a:buChar char=""/>
              <a:defRPr/>
            </a:pPr>
            <a:r>
              <a:rPr lang="en-US" dirty="0" smtClean="0"/>
              <a:t>Domestic Violence</a:t>
            </a:r>
          </a:p>
          <a:p>
            <a:pPr lvl="2" indent="-246888" eaLnBrk="1" fontAlgn="auto" hangingPunct="1">
              <a:spcAft>
                <a:spcPts val="0"/>
              </a:spcAft>
              <a:buFont typeface="Wingdings 2"/>
              <a:buNone/>
              <a:defRPr/>
            </a:pPr>
            <a:endParaRPr lang="en-US" dirty="0" smtClean="0"/>
          </a:p>
          <a:p>
            <a:pPr lvl="2" indent="-246888" eaLnBrk="1" fontAlgn="auto" hangingPunct="1">
              <a:spcAft>
                <a:spcPts val="0"/>
              </a:spcAft>
              <a:buFont typeface="Wingdings 2"/>
              <a:buNone/>
              <a:defRPr/>
            </a:pPr>
            <a:r>
              <a:rPr lang="en-US" sz="2400" dirty="0" smtClean="0"/>
              <a:t>Mental Illness PREVALENCE- At any given time 1 out of 6: cross-section</a:t>
            </a:r>
          </a:p>
          <a:p>
            <a:pPr lvl="2" indent="-246888" eaLnBrk="1" fontAlgn="auto" hangingPunct="1">
              <a:spcAft>
                <a:spcPts val="0"/>
              </a:spcAft>
              <a:buFont typeface="Wingdings 2"/>
              <a:buChar char=""/>
              <a:defRPr/>
            </a:pPr>
            <a:endParaRPr lang="en-US" dirty="0" smtClean="0"/>
          </a:p>
          <a:p>
            <a:pPr marL="640080" lvl="1" indent="-246888" eaLnBrk="1" fontAlgn="auto" hangingPunct="1">
              <a:spcAft>
                <a:spcPts val="0"/>
              </a:spcAft>
              <a:buFont typeface="Wingdings 2"/>
              <a:buNone/>
              <a:defRPr/>
            </a:pP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619750"/>
          </a:xfrm>
        </p:spPr>
        <p:txBody>
          <a:bodyPr/>
          <a:lstStyle/>
          <a:p>
            <a:pPr algn="ctr"/>
            <a:r>
              <a:rPr lang="en-US" dirty="0" err="1" smtClean="0"/>
              <a:t>Excitotoxicity</a:t>
            </a:r>
            <a:endParaRPr lang="en-US" dirty="0"/>
          </a:p>
        </p:txBody>
      </p:sp>
      <p:pic>
        <p:nvPicPr>
          <p:cNvPr id="462850" name="Picture 2" descr="http://medicineworld.org/images/news-blogs/pain-and-brain-4438904.jpg"/>
          <p:cNvPicPr>
            <a:picLocks noChangeAspect="1" noChangeArrowheads="1"/>
          </p:cNvPicPr>
          <p:nvPr/>
        </p:nvPicPr>
        <p:blipFill>
          <a:blip r:embed="rId3" cstate="print"/>
          <a:srcRect/>
          <a:stretch>
            <a:fillRect/>
          </a:stretch>
        </p:blipFill>
        <p:spPr bwMode="auto">
          <a:xfrm>
            <a:off x="1143000" y="1066800"/>
            <a:ext cx="6553200" cy="4038600"/>
          </a:xfrm>
          <a:prstGeom prst="rect">
            <a:avLst/>
          </a:prstGeom>
          <a:noFill/>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ChangeArrowheads="1"/>
          </p:cNvSpPr>
          <p:nvPr>
            <p:ph type="title"/>
          </p:nvPr>
        </p:nvSpPr>
        <p:spPr/>
        <p:txBody>
          <a:bodyPr/>
          <a:lstStyle/>
          <a:p>
            <a:pPr eaLnBrk="1" hangingPunct="1"/>
            <a:r>
              <a:rPr lang="en-US" sz="4000" smtClean="0"/>
              <a:t>Antisocial Personality Disorder Con’t</a:t>
            </a:r>
          </a:p>
        </p:txBody>
      </p:sp>
      <p:sp>
        <p:nvSpPr>
          <p:cNvPr id="329730" name="Rectangle 3"/>
          <p:cNvSpPr>
            <a:spLocks noGrp="1" noChangeArrowheads="1"/>
          </p:cNvSpPr>
          <p:nvPr>
            <p:ph type="body" idx="1"/>
          </p:nvPr>
        </p:nvSpPr>
        <p:spPr/>
        <p:txBody>
          <a:bodyPr/>
          <a:lstStyle/>
          <a:p>
            <a:pPr eaLnBrk="1" hangingPunct="1">
              <a:buFontTx/>
              <a:buNone/>
            </a:pPr>
            <a:r>
              <a:rPr lang="en-US" i="1" smtClean="0"/>
              <a:t>		</a:t>
            </a:r>
            <a:r>
              <a:rPr lang="en-US" sz="3200" smtClean="0"/>
              <a:t>2.Deceitfulness, e.g., repeatedly lying, 	use of aliases, or conning others for 	personal profit or pleasure;</a:t>
            </a:r>
          </a:p>
          <a:p>
            <a:pPr eaLnBrk="1" hangingPunct="1">
              <a:buFontTx/>
              <a:buNone/>
            </a:pPr>
            <a:r>
              <a:rPr lang="en-US" sz="3200" smtClean="0"/>
              <a:t>		3. Impulsivity or failure to plan ahead;</a:t>
            </a:r>
          </a:p>
          <a:p>
            <a:pPr eaLnBrk="1" hangingPunct="1">
              <a:buFontTx/>
              <a:buNone/>
            </a:pPr>
            <a:r>
              <a:rPr lang="en-US" sz="3200" smtClean="0"/>
              <a:t>		4. Irritability and aggressiveness as in 	repeated physical fights or assaults;</a:t>
            </a:r>
          </a:p>
          <a:p>
            <a:pPr eaLnBrk="1" hangingPunct="1">
              <a:buFontTx/>
              <a:buNone/>
            </a:pPr>
            <a:r>
              <a:rPr lang="en-US" sz="3200" smtClean="0"/>
              <a:t>		5. Reckless disregard for safety of self 	or others;</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ChangeArrowheads="1"/>
          </p:cNvSpPr>
          <p:nvPr>
            <p:ph type="title"/>
          </p:nvPr>
        </p:nvSpPr>
        <p:spPr/>
        <p:txBody>
          <a:bodyPr/>
          <a:lstStyle/>
          <a:p>
            <a:pPr eaLnBrk="1" hangingPunct="1"/>
            <a:r>
              <a:rPr lang="en-US" sz="4000" smtClean="0"/>
              <a:t>Antisocial Personality Disorder Con’t</a:t>
            </a:r>
          </a:p>
        </p:txBody>
      </p:sp>
      <p:sp>
        <p:nvSpPr>
          <p:cNvPr id="331778" name="Rectangle 3"/>
          <p:cNvSpPr>
            <a:spLocks noGrp="1" noChangeArrowheads="1"/>
          </p:cNvSpPr>
          <p:nvPr>
            <p:ph type="body" idx="1"/>
          </p:nvPr>
        </p:nvSpPr>
        <p:spPr/>
        <p:txBody>
          <a:bodyPr/>
          <a:lstStyle/>
          <a:p>
            <a:pPr eaLnBrk="1" hangingPunct="1">
              <a:buFontTx/>
              <a:buNone/>
            </a:pPr>
            <a:r>
              <a:rPr lang="en-US" sz="3200" i="1" smtClean="0"/>
              <a:t>		</a:t>
            </a:r>
            <a:r>
              <a:rPr lang="en-US" sz="3200" smtClean="0"/>
              <a:t>6. Consistent irresponsibility, as 	indicted in repeated failure to sustain 	consistent work behavior or honor 	financial obligations;</a:t>
            </a:r>
          </a:p>
          <a:p>
            <a:pPr eaLnBrk="1" hangingPunct="1">
              <a:buFontTx/>
              <a:buNone/>
            </a:pPr>
            <a:r>
              <a:rPr lang="en-US" sz="3200" smtClean="0"/>
              <a:t>		7. Lack of remorse, as in being 	indifferent to or rationalizing having </a:t>
            </a:r>
          </a:p>
          <a:p>
            <a:pPr eaLnBrk="1" hangingPunct="1">
              <a:buFontTx/>
              <a:buNone/>
            </a:pPr>
            <a:r>
              <a:rPr lang="en-US" sz="3200" smtClean="0"/>
              <a:t>		hurt, mistreated or stolen from another.</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p:nvPr>
        </p:nvSpPr>
        <p:spPr>
          <a:xfrm>
            <a:off x="457200" y="704850"/>
            <a:ext cx="8229600" cy="666750"/>
          </a:xfrm>
        </p:spPr>
        <p:txBody>
          <a:bodyPr/>
          <a:lstStyle/>
          <a:p>
            <a:pPr eaLnBrk="1" hangingPunct="1"/>
            <a:r>
              <a:rPr lang="en-US" sz="4000" dirty="0" smtClean="0"/>
              <a:t>Antisocial Personality Disorder </a:t>
            </a:r>
            <a:r>
              <a:rPr lang="en-US" sz="4000" dirty="0" err="1" smtClean="0"/>
              <a:t>Con’t</a:t>
            </a:r>
            <a:endParaRPr lang="en-US" sz="4000" dirty="0" smtClean="0"/>
          </a:p>
        </p:txBody>
      </p:sp>
      <p:sp>
        <p:nvSpPr>
          <p:cNvPr id="333826" name="Rectangle 3"/>
          <p:cNvSpPr>
            <a:spLocks noGrp="1" noChangeArrowheads="1"/>
          </p:cNvSpPr>
          <p:nvPr>
            <p:ph type="body" idx="1"/>
          </p:nvPr>
        </p:nvSpPr>
        <p:spPr>
          <a:xfrm>
            <a:off x="457200" y="1447800"/>
            <a:ext cx="8229600" cy="4922837"/>
          </a:xfrm>
        </p:spPr>
        <p:txBody>
          <a:bodyPr/>
          <a:lstStyle/>
          <a:p>
            <a:pPr marL="609600" indent="-609600" eaLnBrk="1" hangingPunct="1">
              <a:buFontTx/>
              <a:buNone/>
            </a:pPr>
            <a:r>
              <a:rPr lang="en-US" dirty="0" smtClean="0">
                <a:solidFill>
                  <a:schemeClr val="bg1"/>
                </a:solidFill>
              </a:rPr>
              <a:t>B.</a:t>
            </a:r>
            <a:r>
              <a:rPr lang="en-US" sz="3200" dirty="0" smtClean="0"/>
              <a:t>	</a:t>
            </a:r>
            <a:r>
              <a:rPr lang="en-US" sz="2400" i="1" dirty="0" smtClean="0"/>
              <a:t>		</a:t>
            </a:r>
          </a:p>
          <a:p>
            <a:pPr marL="609600" indent="-609600" eaLnBrk="1" hangingPunct="1">
              <a:buFontTx/>
              <a:buAutoNum type="alphaUcPeriod" startAt="3"/>
            </a:pPr>
            <a:r>
              <a:rPr lang="en-US" sz="2400" dirty="0" smtClean="0"/>
              <a:t>Evidence of Conduct Disorder with  onset before age 15</a:t>
            </a:r>
          </a:p>
          <a:p>
            <a:pPr marL="609600" indent="-609600" eaLnBrk="1" hangingPunct="1">
              <a:buFontTx/>
              <a:buAutoNum type="alphaUcPeriod" startAt="3"/>
            </a:pPr>
            <a:r>
              <a:rPr lang="en-US" sz="2400" dirty="0" smtClean="0"/>
              <a:t>Occurrence of antisocial behavior is not exclusively during course of a Manic episode or Schizophrenia</a:t>
            </a:r>
          </a:p>
          <a:p>
            <a:pPr marL="609600" indent="-609600" eaLnBrk="1" hangingPunct="1">
              <a:buNone/>
            </a:pPr>
            <a:r>
              <a:rPr lang="en-US" sz="2400" b="1" dirty="0" smtClean="0"/>
              <a:t>Video Description</a:t>
            </a:r>
            <a:endParaRPr lang="en-US" sz="1800" b="1" dirty="0" smtClean="0"/>
          </a:p>
          <a:p>
            <a:pPr marL="609600" indent="-609600" eaLnBrk="1" hangingPunct="1">
              <a:buNone/>
            </a:pPr>
            <a:r>
              <a:rPr lang="en-US" sz="2400" dirty="0" smtClean="0">
                <a:hlinkClick r:id="rId3"/>
              </a:rPr>
              <a:t>http://www.youtube.com/watch?v=NfHo-HJObU8&amp;feature=player_detailpage</a:t>
            </a:r>
            <a:endParaRPr lang="en-US" sz="2400" dirty="0" smtClean="0"/>
          </a:p>
          <a:p>
            <a:pPr marL="609600" indent="-609600" eaLnBrk="1" hangingPunct="1">
              <a:buNone/>
            </a:pPr>
            <a:r>
              <a:rPr lang="en-US" sz="2400" b="1" dirty="0" smtClean="0"/>
              <a:t>Video Sample</a:t>
            </a:r>
          </a:p>
          <a:p>
            <a:pPr marL="609600" indent="-609600" eaLnBrk="1" hangingPunct="1">
              <a:buNone/>
            </a:pPr>
            <a:r>
              <a:rPr lang="en-US" sz="2400" dirty="0" smtClean="0">
                <a:hlinkClick r:id="rId4"/>
              </a:rPr>
              <a:t> http://www.youtube.com/watch?v=0qyCR9tPDgM&amp;feature=player_detailpage</a:t>
            </a:r>
            <a:endParaRPr lang="en-US" sz="2400" dirty="0" smtClean="0"/>
          </a:p>
          <a:p>
            <a:pPr marL="609600" indent="-609600" eaLnBrk="1" hangingPunct="1">
              <a:buFontTx/>
              <a:buAutoNum type="alphaUcPeriod" startAt="3"/>
            </a:pPr>
            <a:endParaRPr lang="en-US" sz="2400"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ChangeArrowheads="1"/>
          </p:cNvSpPr>
          <p:nvPr>
            <p:ph type="title"/>
          </p:nvPr>
        </p:nvSpPr>
        <p:spPr>
          <a:xfrm>
            <a:off x="457200" y="704850"/>
            <a:ext cx="8229600" cy="819150"/>
          </a:xfrm>
        </p:spPr>
        <p:txBody>
          <a:bodyPr/>
          <a:lstStyle/>
          <a:p>
            <a:pPr eaLnBrk="1" hangingPunct="1"/>
            <a:r>
              <a:rPr lang="en-US" sz="4000" smtClean="0"/>
              <a:t>Narcissistic Personality Disorders</a:t>
            </a:r>
          </a:p>
        </p:txBody>
      </p:sp>
      <p:sp>
        <p:nvSpPr>
          <p:cNvPr id="335874" name="Rectangle 3"/>
          <p:cNvSpPr>
            <a:spLocks noGrp="1" noChangeArrowheads="1"/>
          </p:cNvSpPr>
          <p:nvPr>
            <p:ph type="body" idx="1"/>
          </p:nvPr>
        </p:nvSpPr>
        <p:spPr>
          <a:xfrm>
            <a:off x="457200" y="1600200"/>
            <a:ext cx="8229600" cy="4648200"/>
          </a:xfrm>
        </p:spPr>
        <p:txBody>
          <a:bodyPr/>
          <a:lstStyle/>
          <a:p>
            <a:pPr eaLnBrk="1" hangingPunct="1">
              <a:lnSpc>
                <a:spcPct val="90000"/>
              </a:lnSpc>
              <a:buFontTx/>
              <a:buNone/>
            </a:pPr>
            <a:r>
              <a:rPr lang="en-US" smtClean="0"/>
              <a:t>Pervasive pattern of grandiosity, need for admiration, and lack of empathy, beginning by early adulthood and present in a variety of contexts, as indicated by 5 of the following:</a:t>
            </a:r>
          </a:p>
          <a:p>
            <a:pPr eaLnBrk="1" hangingPunct="1">
              <a:lnSpc>
                <a:spcPct val="90000"/>
              </a:lnSpc>
              <a:buFontTx/>
              <a:buNone/>
            </a:pPr>
            <a:r>
              <a:rPr lang="en-US" smtClean="0"/>
              <a:t>		</a:t>
            </a:r>
            <a:r>
              <a:rPr lang="en-US" sz="2400" smtClean="0"/>
              <a:t>1. A grandiose sense of self-importance</a:t>
            </a:r>
          </a:p>
          <a:p>
            <a:pPr eaLnBrk="1" hangingPunct="1">
              <a:lnSpc>
                <a:spcPct val="90000"/>
              </a:lnSpc>
              <a:buFontTx/>
              <a:buNone/>
            </a:pPr>
            <a:r>
              <a:rPr lang="en-US" sz="2400" smtClean="0"/>
              <a:t>		2. Preoccupied with fantasies of unlimited success, 	     power, brilliance, beauty or ideal love</a:t>
            </a:r>
          </a:p>
          <a:p>
            <a:pPr eaLnBrk="1" hangingPunct="1">
              <a:lnSpc>
                <a:spcPct val="90000"/>
              </a:lnSpc>
              <a:buFontTx/>
              <a:buNone/>
            </a:pPr>
            <a:r>
              <a:rPr lang="en-US" sz="2400" smtClean="0"/>
              <a:t>		3. Believes he/she is special and unique and can 	     only be understood by or should associate with 	     other special high-status people</a:t>
            </a:r>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p:nvPr>
        </p:nvSpPr>
        <p:spPr>
          <a:xfrm>
            <a:off x="457200" y="609600"/>
            <a:ext cx="8229600" cy="590550"/>
          </a:xfrm>
        </p:spPr>
        <p:txBody>
          <a:bodyPr/>
          <a:lstStyle/>
          <a:p>
            <a:pPr eaLnBrk="1" hangingPunct="1"/>
            <a:r>
              <a:rPr lang="en-US" sz="4000" dirty="0" smtClean="0"/>
              <a:t>Narcissistic Personality Disorders, </a:t>
            </a:r>
            <a:r>
              <a:rPr lang="en-US" sz="4000" dirty="0" err="1" smtClean="0"/>
              <a:t>Con’t</a:t>
            </a:r>
            <a:endParaRPr lang="en-US" sz="4000" dirty="0" smtClean="0"/>
          </a:p>
        </p:txBody>
      </p:sp>
      <p:sp>
        <p:nvSpPr>
          <p:cNvPr id="337922" name="Rectangle 3"/>
          <p:cNvSpPr>
            <a:spLocks noGrp="1" noChangeArrowheads="1"/>
          </p:cNvSpPr>
          <p:nvPr>
            <p:ph type="body" idx="1"/>
          </p:nvPr>
        </p:nvSpPr>
        <p:spPr>
          <a:xfrm>
            <a:off x="457200" y="1143000"/>
            <a:ext cx="8229600" cy="5638800"/>
          </a:xfrm>
        </p:spPr>
        <p:txBody>
          <a:bodyPr/>
          <a:lstStyle/>
          <a:p>
            <a:pPr eaLnBrk="1" hangingPunct="1">
              <a:buFontTx/>
              <a:buNone/>
            </a:pPr>
            <a:r>
              <a:rPr lang="en-US" dirty="0" smtClean="0"/>
              <a:t>		</a:t>
            </a:r>
            <a:r>
              <a:rPr lang="en-US" sz="2400" dirty="0" smtClean="0"/>
              <a:t>4. Requires excessive </a:t>
            </a:r>
            <a:r>
              <a:rPr lang="en-US" sz="2400" i="1" dirty="0" smtClean="0"/>
              <a:t>admiration</a:t>
            </a:r>
          </a:p>
          <a:p>
            <a:pPr eaLnBrk="1" hangingPunct="1">
              <a:buFontTx/>
              <a:buNone/>
            </a:pPr>
            <a:r>
              <a:rPr lang="en-US" sz="2400" dirty="0" smtClean="0"/>
              <a:t>		5. A sense of entitlement, i.e., unreasonable 	 	     expectations of especially favorable treatment or 	     automatic compliance with his/her expectations</a:t>
            </a:r>
          </a:p>
          <a:p>
            <a:pPr eaLnBrk="1" hangingPunct="1">
              <a:buFontTx/>
              <a:buNone/>
            </a:pPr>
            <a:r>
              <a:rPr lang="en-US" sz="2400" dirty="0" smtClean="0"/>
              <a:t>		6. Interpersonally exploitative, i.e., takes advantage 	     of others to achieve his/her own needs</a:t>
            </a:r>
          </a:p>
          <a:p>
            <a:pPr eaLnBrk="1" hangingPunct="1">
              <a:buFontTx/>
              <a:buNone/>
            </a:pPr>
            <a:r>
              <a:rPr lang="en-US" sz="2400" dirty="0" smtClean="0"/>
              <a:t>		7. lacks empathy, is unwilling to recognize or identify 	     with the feelings and needs of others</a:t>
            </a:r>
          </a:p>
          <a:p>
            <a:pPr eaLnBrk="1" hangingPunct="1">
              <a:buFontTx/>
              <a:buNone/>
            </a:pPr>
            <a:r>
              <a:rPr lang="en-US" sz="2400" dirty="0" smtClean="0"/>
              <a:t>		8. Often envious of others</a:t>
            </a:r>
          </a:p>
          <a:p>
            <a:pPr eaLnBrk="1" hangingPunct="1">
              <a:buFontTx/>
              <a:buNone/>
            </a:pPr>
            <a:r>
              <a:rPr lang="en-US" sz="2400" dirty="0" smtClean="0"/>
              <a:t>		9. Shows arrogant, haughty behaviors or attitudes</a:t>
            </a:r>
          </a:p>
          <a:p>
            <a:pPr eaLnBrk="1" hangingPunct="1">
              <a:buFontTx/>
              <a:buNone/>
            </a:pPr>
            <a:r>
              <a:rPr lang="en-US" sz="2400" dirty="0" smtClean="0"/>
              <a:t>	</a:t>
            </a:r>
            <a:r>
              <a:rPr lang="en-US" sz="2400" b="1" dirty="0" smtClean="0"/>
              <a:t>Video Sample: Manson</a:t>
            </a:r>
          </a:p>
          <a:p>
            <a:pPr eaLnBrk="1" hangingPunct="1">
              <a:buFontTx/>
              <a:buNone/>
            </a:pPr>
            <a:r>
              <a:rPr lang="en-US" dirty="0" smtClean="0">
                <a:hlinkClick r:id="rId3"/>
              </a:rPr>
              <a:t>http://www.youtube.com/watch?v=f9jRDHGabp8&amp;feature=player_detailpage</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457200" y="704850"/>
            <a:ext cx="8229600" cy="895350"/>
          </a:xfrm>
        </p:spPr>
        <p:txBody>
          <a:bodyPr/>
          <a:lstStyle/>
          <a:p>
            <a:pPr eaLnBrk="1" hangingPunct="1"/>
            <a:r>
              <a:rPr lang="en-US" dirty="0" smtClean="0"/>
              <a:t>Obsessive-Compulsive</a:t>
            </a:r>
          </a:p>
        </p:txBody>
      </p:sp>
      <p:sp>
        <p:nvSpPr>
          <p:cNvPr id="183298" name="Rectangle 3"/>
          <p:cNvSpPr>
            <a:spLocks noGrp="1" noChangeArrowheads="1"/>
          </p:cNvSpPr>
          <p:nvPr>
            <p:ph type="body" idx="1"/>
          </p:nvPr>
        </p:nvSpPr>
        <p:spPr>
          <a:xfrm>
            <a:off x="457200" y="1447800"/>
            <a:ext cx="8229600" cy="5410200"/>
          </a:xfrm>
        </p:spPr>
        <p:txBody>
          <a:bodyPr/>
          <a:lstStyle/>
          <a:p>
            <a:pPr eaLnBrk="1" hangingPunct="1">
              <a:buFontTx/>
              <a:buNone/>
            </a:pPr>
            <a:r>
              <a:rPr lang="en-US" dirty="0" smtClean="0"/>
              <a:t>Pervasive pattern of preoccupation with orderliness, perfectionism, and mental and interpersonal control, at the expense of flexibility, openness, and efficiency</a:t>
            </a:r>
          </a:p>
          <a:p>
            <a:pPr eaLnBrk="1" hangingPunct="1">
              <a:buFontTx/>
              <a:buNone/>
            </a:pPr>
            <a:r>
              <a:rPr lang="en-US" dirty="0" smtClean="0"/>
              <a:t>Indicated by at least 4 of the following:</a:t>
            </a:r>
          </a:p>
          <a:p>
            <a:pPr eaLnBrk="1" hangingPunct="1">
              <a:buFontTx/>
              <a:buNone/>
            </a:pPr>
            <a:r>
              <a:rPr lang="en-US" dirty="0" smtClean="0"/>
              <a:t>		</a:t>
            </a:r>
            <a:r>
              <a:rPr lang="en-US" sz="2400" dirty="0" smtClean="0"/>
              <a:t>1. Is preoccupied with details, rules, lists, order, 	     organization, or schedules</a:t>
            </a:r>
          </a:p>
          <a:p>
            <a:pPr eaLnBrk="1" hangingPunct="1">
              <a:buFontTx/>
              <a:buNone/>
            </a:pPr>
            <a:r>
              <a:rPr lang="en-US" sz="2400" dirty="0" smtClean="0"/>
              <a:t>		2. Shows perfectionism that interferes with task 	     completion</a:t>
            </a:r>
          </a:p>
          <a:p>
            <a:pPr eaLnBrk="1" hangingPunct="1">
              <a:lnSpc>
                <a:spcPct val="90000"/>
              </a:lnSpc>
              <a:buFontTx/>
              <a:buNone/>
            </a:pPr>
            <a:r>
              <a:rPr lang="en-US" sz="2400" dirty="0" smtClean="0"/>
              <a:t>		3. Is excessively devoted to work and productivity to 	     the exclusion of leisure activities and friendships</a:t>
            </a:r>
          </a:p>
          <a:p>
            <a:pPr eaLnBrk="1" hangingPunct="1">
              <a:lnSpc>
                <a:spcPct val="90000"/>
              </a:lnSpc>
              <a:buFontTx/>
              <a:buNone/>
            </a:pPr>
            <a:r>
              <a:rPr lang="en-US" sz="2400" dirty="0" smtClean="0"/>
              <a:t>		4. Is over conscientious, scrupulous, and inflexible 	     about matter of morality, ethic, or values </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pPr eaLnBrk="1" hangingPunct="1"/>
            <a:r>
              <a:rPr lang="en-US" smtClean="0"/>
              <a:t>Obsessive-Compulsive, Con’t</a:t>
            </a:r>
          </a:p>
        </p:txBody>
      </p:sp>
      <p:sp>
        <p:nvSpPr>
          <p:cNvPr id="184322" name="Rectangle 3"/>
          <p:cNvSpPr>
            <a:spLocks noGrp="1" noChangeArrowheads="1"/>
          </p:cNvSpPr>
          <p:nvPr>
            <p:ph type="body" idx="1"/>
          </p:nvPr>
        </p:nvSpPr>
        <p:spPr/>
        <p:txBody>
          <a:bodyPr/>
          <a:lstStyle/>
          <a:p>
            <a:pPr eaLnBrk="1" hangingPunct="1">
              <a:lnSpc>
                <a:spcPct val="90000"/>
              </a:lnSpc>
              <a:buFontTx/>
              <a:buNone/>
            </a:pPr>
            <a:r>
              <a:rPr lang="en-US" dirty="0" smtClean="0"/>
              <a:t>		</a:t>
            </a:r>
            <a:r>
              <a:rPr lang="en-US" sz="2400" dirty="0" smtClean="0"/>
              <a:t>5. Is unable to discard worn-out or worthless objects 	     even when they have no sentimental value</a:t>
            </a:r>
          </a:p>
          <a:p>
            <a:pPr eaLnBrk="1" hangingPunct="1">
              <a:lnSpc>
                <a:spcPct val="90000"/>
              </a:lnSpc>
              <a:buFontTx/>
              <a:buNone/>
            </a:pPr>
            <a:r>
              <a:rPr lang="en-US" sz="2400" dirty="0" smtClean="0"/>
              <a:t>		6. Is reluctant to delegate tasks or to work with 	    	     others unless they submit to exactly his/her way 	     of doing things</a:t>
            </a:r>
          </a:p>
          <a:p>
            <a:pPr eaLnBrk="1" hangingPunct="1">
              <a:lnSpc>
                <a:spcPct val="90000"/>
              </a:lnSpc>
              <a:buFontTx/>
              <a:buNone/>
            </a:pPr>
            <a:r>
              <a:rPr lang="en-US" sz="2400" dirty="0" smtClean="0"/>
              <a:t>		7. Adopts a miserly spending style toward both self 	     and others: money is hoarded for catastrophes</a:t>
            </a:r>
          </a:p>
          <a:p>
            <a:pPr eaLnBrk="1" hangingPunct="1">
              <a:lnSpc>
                <a:spcPct val="90000"/>
              </a:lnSpc>
              <a:buFontTx/>
              <a:buNone/>
            </a:pPr>
            <a:r>
              <a:rPr lang="en-US" sz="2400" dirty="0" smtClean="0"/>
              <a:t>		8. Shows rigidity and stubbornness</a:t>
            </a:r>
          </a:p>
          <a:p>
            <a:pPr eaLnBrk="1" hangingPunct="1">
              <a:lnSpc>
                <a:spcPct val="90000"/>
              </a:lnSpc>
              <a:buFontTx/>
              <a:buNone/>
            </a:pPr>
            <a:r>
              <a:rPr lang="en-US" sz="2400" b="1" dirty="0" smtClean="0"/>
              <a:t>Video Sample</a:t>
            </a:r>
          </a:p>
          <a:p>
            <a:pPr eaLnBrk="1" hangingPunct="1">
              <a:lnSpc>
                <a:spcPct val="90000"/>
              </a:lnSpc>
              <a:buFontTx/>
              <a:buNone/>
            </a:pPr>
            <a:r>
              <a:rPr lang="en-US" dirty="0" smtClean="0"/>
              <a:t>http://www.youtube.com/watch?feature=player_detailpage&amp;v=gcaKjEdYRBw</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pPr eaLnBrk="1" hangingPunct="1"/>
            <a:r>
              <a:rPr lang="en-US" smtClean="0"/>
              <a:t>Borderline Personality Disorder</a:t>
            </a:r>
          </a:p>
        </p:txBody>
      </p:sp>
      <p:sp>
        <p:nvSpPr>
          <p:cNvPr id="185346" name="Rectangle 3"/>
          <p:cNvSpPr>
            <a:spLocks noGrp="1" noChangeArrowheads="1"/>
          </p:cNvSpPr>
          <p:nvPr>
            <p:ph type="body" idx="1"/>
          </p:nvPr>
        </p:nvSpPr>
        <p:spPr/>
        <p:txBody>
          <a:bodyPr/>
          <a:lstStyle/>
          <a:p>
            <a:pPr eaLnBrk="1" hangingPunct="1">
              <a:buFontTx/>
              <a:buNone/>
            </a:pPr>
            <a:r>
              <a:rPr lang="en-US" dirty="0" smtClean="0"/>
              <a:t>Pervasive pattern of instability of interpersonal relationships, self-image, and affects, and marked impulsivity beginning by early childhood and present in a variety of contexts, as indicated by 5 or more of the following:</a:t>
            </a:r>
          </a:p>
          <a:p>
            <a:pPr eaLnBrk="1" hangingPunct="1">
              <a:buFontTx/>
              <a:buNone/>
            </a:pPr>
            <a:r>
              <a:rPr lang="en-US" dirty="0" smtClean="0"/>
              <a:t>		</a:t>
            </a:r>
            <a:r>
              <a:rPr lang="en-US" sz="2800" dirty="0" smtClean="0"/>
              <a:t>1. Frantic efforts to avoid real or imagined 	     abandonment</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a:lstStyle/>
          <a:p>
            <a:pPr eaLnBrk="1" hangingPunct="1"/>
            <a:r>
              <a:rPr lang="en-US" sz="4000" smtClean="0"/>
              <a:t>Borderline Personality Disorder, Con’t</a:t>
            </a:r>
          </a:p>
        </p:txBody>
      </p:sp>
      <p:sp>
        <p:nvSpPr>
          <p:cNvPr id="186370" name="Rectangle 3"/>
          <p:cNvSpPr>
            <a:spLocks noGrp="1" noChangeArrowheads="1"/>
          </p:cNvSpPr>
          <p:nvPr>
            <p:ph type="body" idx="1"/>
          </p:nvPr>
        </p:nvSpPr>
        <p:spPr/>
        <p:txBody>
          <a:bodyPr/>
          <a:lstStyle/>
          <a:p>
            <a:pPr eaLnBrk="1" hangingPunct="1">
              <a:buFontTx/>
              <a:buNone/>
            </a:pPr>
            <a:r>
              <a:rPr lang="en-US" sz="2800" dirty="0" smtClean="0"/>
              <a:t>		2. A pattern of unstable and intense 	   	    interpersonal relationships characterized 	    by alternating between extremes of 	  	    idealization and devaluation</a:t>
            </a:r>
          </a:p>
          <a:p>
            <a:pPr eaLnBrk="1" hangingPunct="1">
              <a:buFontTx/>
              <a:buNone/>
            </a:pPr>
            <a:r>
              <a:rPr lang="en-US" sz="2800" dirty="0" smtClean="0"/>
              <a:t>		3. Identity disturbance: markedly and 	  	    persistently unstable self-image or sense 	    of self</a:t>
            </a:r>
          </a:p>
          <a:p>
            <a:pPr eaLnBrk="1" hangingPunct="1">
              <a:buFontTx/>
              <a:buNone/>
            </a:pPr>
            <a:r>
              <a:rPr lang="en-US" sz="2800" dirty="0" smtClean="0"/>
              <a:t>		4. Impulsivity in at least two areas that are 	    potentially self-damaging</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457200" y="457200"/>
            <a:ext cx="8229600" cy="666750"/>
          </a:xfrm>
        </p:spPr>
        <p:txBody>
          <a:bodyPr/>
          <a:lstStyle/>
          <a:p>
            <a:pPr eaLnBrk="1" hangingPunct="1"/>
            <a:r>
              <a:rPr lang="en-US" sz="4000" dirty="0" smtClean="0"/>
              <a:t>Borderline Personality Disorder, </a:t>
            </a:r>
            <a:r>
              <a:rPr lang="en-US" sz="4000" dirty="0" err="1" smtClean="0"/>
              <a:t>Con’t</a:t>
            </a:r>
            <a:endParaRPr lang="en-US" sz="4000" dirty="0" smtClean="0"/>
          </a:p>
        </p:txBody>
      </p:sp>
      <p:sp>
        <p:nvSpPr>
          <p:cNvPr id="187394" name="Rectangle 3"/>
          <p:cNvSpPr>
            <a:spLocks noGrp="1" noChangeArrowheads="1"/>
          </p:cNvSpPr>
          <p:nvPr>
            <p:ph type="body" idx="1"/>
          </p:nvPr>
        </p:nvSpPr>
        <p:spPr>
          <a:xfrm>
            <a:off x="457200" y="1066800"/>
            <a:ext cx="8229600" cy="5562600"/>
          </a:xfrm>
        </p:spPr>
        <p:txBody>
          <a:bodyPr/>
          <a:lstStyle/>
          <a:p>
            <a:pPr eaLnBrk="1" hangingPunct="1">
              <a:buFontTx/>
              <a:buNone/>
            </a:pPr>
            <a:r>
              <a:rPr lang="en-US" sz="2800" dirty="0" smtClean="0"/>
              <a:t>		5. Recurrent suicidal behavior, gestures, or 	    threats, or self-mutilating behavior</a:t>
            </a:r>
          </a:p>
          <a:p>
            <a:pPr eaLnBrk="1" hangingPunct="1">
              <a:buFontTx/>
              <a:buNone/>
            </a:pPr>
            <a:r>
              <a:rPr lang="en-US" sz="2800" dirty="0" smtClean="0"/>
              <a:t>		6. Affective instability due to marked 	  	    reactivity of mood</a:t>
            </a:r>
          </a:p>
          <a:p>
            <a:pPr eaLnBrk="1" hangingPunct="1">
              <a:buFontTx/>
              <a:buNone/>
            </a:pPr>
            <a:r>
              <a:rPr lang="en-US" sz="2800" dirty="0" smtClean="0"/>
              <a:t>		7. Chronic feelings of emptiness</a:t>
            </a:r>
          </a:p>
          <a:p>
            <a:pPr eaLnBrk="1" hangingPunct="1">
              <a:buFontTx/>
              <a:buNone/>
            </a:pPr>
            <a:r>
              <a:rPr lang="en-US" sz="2800" dirty="0" smtClean="0"/>
              <a:t>		8. Inappropriate, intense anger or difficulty 	    controlling anger</a:t>
            </a:r>
          </a:p>
          <a:p>
            <a:pPr eaLnBrk="1" hangingPunct="1">
              <a:buFontTx/>
              <a:buNone/>
            </a:pPr>
            <a:r>
              <a:rPr lang="en-US" sz="2800" dirty="0" smtClean="0"/>
              <a:t>		9. Transient, stress related paranoid ideation 	    or severe</a:t>
            </a:r>
          </a:p>
          <a:p>
            <a:pPr eaLnBrk="1" hangingPunct="1">
              <a:buFontTx/>
              <a:buNone/>
            </a:pPr>
            <a:r>
              <a:rPr lang="en-US" sz="2800" dirty="0" smtClean="0">
                <a:hlinkClick r:id="rId3"/>
              </a:rPr>
              <a:t>http://www.youtube.com/watch?v=eOphgCJX1FY</a:t>
            </a:r>
            <a:endParaRPr lang="en-US" sz="2800" dirty="0" smtClean="0"/>
          </a:p>
          <a:p>
            <a:pPr eaLnBrk="1" hangingPunct="1">
              <a:buFontTx/>
              <a:buNone/>
            </a:pPr>
            <a:r>
              <a:rPr lang="en-US" sz="2800" dirty="0" smtClean="0">
                <a:solidFill>
                  <a:srgbClr val="FF0000"/>
                </a:solidFill>
              </a:rPr>
              <a:t>http://www.youtube.com/watch?v=bIzphW-VbGQ&amp;feature=player_detailpage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Processes”  defined</a:t>
            </a:r>
            <a:endParaRPr lang="en-US" dirty="0"/>
          </a:p>
        </p:txBody>
      </p:sp>
      <p:sp>
        <p:nvSpPr>
          <p:cNvPr id="3" name="Content Placeholder 2"/>
          <p:cNvSpPr>
            <a:spLocks noGrp="1"/>
          </p:cNvSpPr>
          <p:nvPr>
            <p:ph idx="1"/>
          </p:nvPr>
        </p:nvSpPr>
        <p:spPr/>
        <p:txBody>
          <a:bodyPr/>
          <a:lstStyle/>
          <a:p>
            <a:pPr lvl="2"/>
            <a:r>
              <a:rPr lang="en-US" sz="2800" dirty="0" smtClean="0"/>
              <a:t>NEUROLOGICAL (cont’d)</a:t>
            </a:r>
          </a:p>
          <a:p>
            <a:r>
              <a:rPr lang="en-US" dirty="0" err="1" smtClean="0"/>
              <a:t>Liebenson</a:t>
            </a:r>
            <a:r>
              <a:rPr lang="en-US" dirty="0" smtClean="0"/>
              <a:t>-less than 20% of back pain is caused by structural factors. </a:t>
            </a:r>
          </a:p>
          <a:p>
            <a:r>
              <a:rPr lang="en-US" dirty="0" err="1" smtClean="0"/>
              <a:t>Nociception</a:t>
            </a:r>
            <a:r>
              <a:rPr lang="en-US" dirty="0" smtClean="0"/>
              <a:t> - </a:t>
            </a:r>
            <a:r>
              <a:rPr lang="en-US" sz="2000" dirty="0" smtClean="0"/>
              <a:t>the neural processes of encoding and processing noxious stimuli. It is the afferent activity produced in the peripheral and central nervous system by stimuli that have the potential to damage tissue. This activity is initiated by </a:t>
            </a:r>
            <a:r>
              <a:rPr lang="en-US" sz="2000" dirty="0" err="1" smtClean="0"/>
              <a:t>nociceptors</a:t>
            </a:r>
            <a:r>
              <a:rPr lang="en-US" sz="2000" dirty="0" smtClean="0"/>
              <a:t>, (also called pain receptors), that can detect mechanical, thermal or chemical changes, above a set threshold. Once stimulated, a </a:t>
            </a:r>
            <a:r>
              <a:rPr lang="en-US" sz="2000" dirty="0" err="1" smtClean="0"/>
              <a:t>nociceptor</a:t>
            </a:r>
            <a:r>
              <a:rPr lang="en-US" sz="2000" dirty="0" smtClean="0"/>
              <a:t> transmits a signal along the spinal cord, to the brain.</a:t>
            </a:r>
          </a:p>
          <a:p>
            <a:endParaRPr lang="en-US" sz="2000" dirty="0" smtClean="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457200" y="704850"/>
            <a:ext cx="8229600" cy="895350"/>
          </a:xfrm>
        </p:spPr>
        <p:txBody>
          <a:bodyPr/>
          <a:lstStyle/>
          <a:p>
            <a:pPr eaLnBrk="1" hangingPunct="1"/>
            <a:r>
              <a:rPr lang="en-US" dirty="0" smtClean="0"/>
              <a:t>Histrionic Personality Disorder</a:t>
            </a:r>
          </a:p>
        </p:txBody>
      </p:sp>
      <p:sp>
        <p:nvSpPr>
          <p:cNvPr id="179202" name="Rectangle 3"/>
          <p:cNvSpPr>
            <a:spLocks noGrp="1" noChangeArrowheads="1"/>
          </p:cNvSpPr>
          <p:nvPr>
            <p:ph type="body" idx="1"/>
          </p:nvPr>
        </p:nvSpPr>
        <p:spPr/>
        <p:txBody>
          <a:bodyPr/>
          <a:lstStyle/>
          <a:p>
            <a:pPr eaLnBrk="1" hangingPunct="1">
              <a:lnSpc>
                <a:spcPct val="90000"/>
              </a:lnSpc>
              <a:buFontTx/>
              <a:buNone/>
            </a:pPr>
            <a:r>
              <a:rPr lang="en-US" dirty="0" smtClean="0"/>
              <a:t>Pervasive pattern of excessive emotionality and attention seeking, beginning by early childhood and present in a variety of contexts, as indicated by 5 or more of the following:</a:t>
            </a:r>
          </a:p>
          <a:p>
            <a:pPr eaLnBrk="1" hangingPunct="1">
              <a:lnSpc>
                <a:spcPct val="90000"/>
              </a:lnSpc>
              <a:buFontTx/>
              <a:buNone/>
            </a:pPr>
            <a:r>
              <a:rPr lang="en-US" dirty="0" smtClean="0"/>
              <a:t>		</a:t>
            </a:r>
            <a:r>
              <a:rPr lang="en-US" sz="2400" dirty="0" smtClean="0"/>
              <a:t>1. Uncomfortable in situations which he/she is not 	     the center of attention</a:t>
            </a:r>
          </a:p>
          <a:p>
            <a:pPr eaLnBrk="1" hangingPunct="1">
              <a:lnSpc>
                <a:spcPct val="90000"/>
              </a:lnSpc>
              <a:buFontTx/>
              <a:buNone/>
            </a:pPr>
            <a:r>
              <a:rPr lang="en-US" sz="2400" dirty="0" smtClean="0"/>
              <a:t>		2. Interaction with others is often 	  	   	     		     characterized by inappropriate sexually 	     	     seductive or provocative behavior</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457200" y="704850"/>
            <a:ext cx="8229600" cy="819150"/>
          </a:xfrm>
        </p:spPr>
        <p:txBody>
          <a:bodyPr/>
          <a:lstStyle/>
          <a:p>
            <a:pPr eaLnBrk="1" hangingPunct="1"/>
            <a:r>
              <a:rPr lang="en-US" sz="4000" dirty="0" smtClean="0"/>
              <a:t>Histrionic Personality Disorder, </a:t>
            </a:r>
            <a:r>
              <a:rPr lang="en-US" sz="4000" dirty="0" err="1" smtClean="0"/>
              <a:t>Con’t</a:t>
            </a:r>
            <a:endParaRPr lang="en-US" sz="4000" dirty="0" smtClean="0"/>
          </a:p>
        </p:txBody>
      </p:sp>
      <p:sp>
        <p:nvSpPr>
          <p:cNvPr id="180226" name="Rectangle 3"/>
          <p:cNvSpPr>
            <a:spLocks noGrp="1" noChangeArrowheads="1"/>
          </p:cNvSpPr>
          <p:nvPr>
            <p:ph type="body" idx="1"/>
          </p:nvPr>
        </p:nvSpPr>
        <p:spPr>
          <a:xfrm>
            <a:off x="228600" y="1447800"/>
            <a:ext cx="8763000" cy="5105400"/>
          </a:xfrm>
        </p:spPr>
        <p:txBody>
          <a:bodyPr/>
          <a:lstStyle/>
          <a:p>
            <a:pPr eaLnBrk="1" hangingPunct="1">
              <a:buFontTx/>
              <a:buNone/>
            </a:pPr>
            <a:r>
              <a:rPr lang="en-US" sz="2400" dirty="0" smtClean="0"/>
              <a:t>	3. Displays rapidly shifting and shallow expression of emotion</a:t>
            </a:r>
          </a:p>
          <a:p>
            <a:pPr eaLnBrk="1" hangingPunct="1">
              <a:buFontTx/>
              <a:buNone/>
            </a:pPr>
            <a:r>
              <a:rPr lang="en-US" sz="2400" dirty="0" smtClean="0"/>
              <a:t>	4. Constantly uses physical appearance to draw attention to self</a:t>
            </a:r>
          </a:p>
          <a:p>
            <a:pPr eaLnBrk="1" hangingPunct="1">
              <a:buFontTx/>
              <a:buNone/>
            </a:pPr>
            <a:r>
              <a:rPr lang="en-US" sz="2400" dirty="0" smtClean="0"/>
              <a:t>	5. Has a style of speech that is excessively  impressionistic and lacking in detail</a:t>
            </a:r>
          </a:p>
          <a:p>
            <a:pPr eaLnBrk="1" hangingPunct="1">
              <a:buFontTx/>
              <a:buNone/>
            </a:pPr>
            <a:r>
              <a:rPr lang="en-US" sz="2400" dirty="0" smtClean="0"/>
              <a:t>	6. Shows self-dramatization, theatricality, and exaggerated expression of emotion</a:t>
            </a:r>
          </a:p>
          <a:p>
            <a:pPr eaLnBrk="1" hangingPunct="1">
              <a:buFontTx/>
              <a:buNone/>
            </a:pPr>
            <a:r>
              <a:rPr lang="en-US" sz="2400" dirty="0" smtClean="0"/>
              <a:t>	7. Is suggestible, easily influenced by others and circumstances</a:t>
            </a:r>
          </a:p>
          <a:p>
            <a:pPr eaLnBrk="1" hangingPunct="1">
              <a:buFontTx/>
              <a:buNone/>
            </a:pPr>
            <a:r>
              <a:rPr lang="en-US" sz="2400" dirty="0" smtClean="0"/>
              <a:t>	8. Considers relationships to be more intimate than they actually are</a:t>
            </a:r>
          </a:p>
          <a:p>
            <a:pPr eaLnBrk="1" hangingPunct="1">
              <a:buFontTx/>
              <a:buNone/>
            </a:pPr>
            <a:r>
              <a:rPr lang="en-US" sz="2400" dirty="0" smtClean="0"/>
              <a:t>		</a:t>
            </a:r>
            <a:r>
              <a:rPr lang="en-US" sz="2400" dirty="0" smtClean="0">
                <a:hlinkClick r:id="rId3"/>
              </a:rPr>
              <a:t>http://www.youtube.com/watch?v=PugKA4546VE</a:t>
            </a:r>
            <a:r>
              <a:rPr lang="en-US" sz="2400" dirty="0" smtClean="0"/>
              <a:t>	 	</a:t>
            </a:r>
            <a:r>
              <a:rPr lang="en-US" sz="2400" dirty="0" smtClean="0">
                <a:hlinkClick r:id="rId4"/>
              </a:rPr>
              <a:t>http://www.youtube.com/watch?v=_UvZxSp3UGI&amp;feature=player_detailpage</a:t>
            </a:r>
            <a:endParaRPr lang="en-US" sz="2400" dirty="0" smtClean="0"/>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457200" y="704850"/>
            <a:ext cx="8229600" cy="819150"/>
          </a:xfrm>
        </p:spPr>
        <p:txBody>
          <a:bodyPr/>
          <a:lstStyle/>
          <a:p>
            <a:pPr eaLnBrk="1" hangingPunct="1"/>
            <a:r>
              <a:rPr lang="en-US" dirty="0" smtClean="0"/>
              <a:t>Dependent Personality</a:t>
            </a:r>
          </a:p>
        </p:txBody>
      </p:sp>
      <p:sp>
        <p:nvSpPr>
          <p:cNvPr id="181250" name="Rectangle 3"/>
          <p:cNvSpPr>
            <a:spLocks noGrp="1" noChangeArrowheads="1"/>
          </p:cNvSpPr>
          <p:nvPr>
            <p:ph type="body" idx="1"/>
          </p:nvPr>
        </p:nvSpPr>
        <p:spPr>
          <a:xfrm>
            <a:off x="457200" y="1600200"/>
            <a:ext cx="8229600" cy="4953000"/>
          </a:xfrm>
        </p:spPr>
        <p:txBody>
          <a:bodyPr/>
          <a:lstStyle/>
          <a:p>
            <a:pPr eaLnBrk="1" hangingPunct="1">
              <a:lnSpc>
                <a:spcPct val="80000"/>
              </a:lnSpc>
              <a:buFontTx/>
              <a:buNone/>
            </a:pPr>
            <a:r>
              <a:rPr lang="en-US" sz="2800" dirty="0" smtClean="0"/>
              <a:t>Pervasive and excessive need to be taken care of that leads to submissive and clinging behavior and fears of separation</a:t>
            </a:r>
          </a:p>
          <a:p>
            <a:pPr eaLnBrk="1" hangingPunct="1">
              <a:lnSpc>
                <a:spcPct val="80000"/>
              </a:lnSpc>
              <a:buFontTx/>
              <a:buNone/>
            </a:pPr>
            <a:r>
              <a:rPr lang="en-US" sz="2800" dirty="0" smtClean="0"/>
              <a:t>Indicated by at least 5 of the following:</a:t>
            </a:r>
          </a:p>
          <a:p>
            <a:pPr eaLnBrk="1" hangingPunct="1">
              <a:lnSpc>
                <a:spcPct val="80000"/>
              </a:lnSpc>
              <a:buFontTx/>
              <a:buNone/>
            </a:pPr>
            <a:r>
              <a:rPr lang="en-US" sz="1800" dirty="0" smtClean="0"/>
              <a:t>	</a:t>
            </a:r>
          </a:p>
          <a:p>
            <a:pPr eaLnBrk="1" hangingPunct="1">
              <a:lnSpc>
                <a:spcPct val="80000"/>
              </a:lnSpc>
              <a:buFontTx/>
              <a:buNone/>
            </a:pPr>
            <a:r>
              <a:rPr lang="en-US" sz="1800" dirty="0" smtClean="0"/>
              <a:t>	</a:t>
            </a:r>
            <a:r>
              <a:rPr lang="en-US" sz="2400" dirty="0" smtClean="0"/>
              <a:t>1. Difficulty making everyday decisions without an 	excessive amount of advice and reassurance</a:t>
            </a:r>
          </a:p>
          <a:p>
            <a:pPr eaLnBrk="1" hangingPunct="1">
              <a:lnSpc>
                <a:spcPct val="80000"/>
              </a:lnSpc>
              <a:buFontTx/>
              <a:buNone/>
            </a:pPr>
            <a:r>
              <a:rPr lang="en-US" sz="2400" dirty="0" smtClean="0"/>
              <a:t>	2. Need others to assume responsibility for most 	major areas of his/her life</a:t>
            </a:r>
          </a:p>
          <a:p>
            <a:pPr eaLnBrk="1" hangingPunct="1">
              <a:lnSpc>
                <a:spcPct val="80000"/>
              </a:lnSpc>
              <a:buFontTx/>
              <a:buNone/>
            </a:pPr>
            <a:r>
              <a:rPr lang="en-US" sz="2400" dirty="0" smtClean="0"/>
              <a:t>	3. Has difficulty expressing disagreement with others 	because of fear of loss of support or approval</a:t>
            </a:r>
          </a:p>
          <a:p>
            <a:pPr eaLnBrk="1" hangingPunct="1">
              <a:lnSpc>
                <a:spcPct val="80000"/>
              </a:lnSpc>
              <a:buFontTx/>
              <a:buNone/>
            </a:pPr>
            <a:endParaRPr lang="en-US" sz="2400" dirty="0" smtClean="0"/>
          </a:p>
          <a:p>
            <a:pPr eaLnBrk="1" hangingPunct="1">
              <a:lnSpc>
                <a:spcPct val="80000"/>
              </a:lnSpc>
              <a:buFontTx/>
              <a:buNone/>
            </a:pPr>
            <a:endParaRPr lang="en-US" sz="2400" dirty="0" smtClean="0">
              <a:solidFill>
                <a:schemeClr val="bg1"/>
              </a:solidFill>
            </a:endParaRPr>
          </a:p>
          <a:p>
            <a:pPr eaLnBrk="1" hangingPunct="1">
              <a:lnSpc>
                <a:spcPct val="80000"/>
              </a:lnSpc>
              <a:buFontTx/>
              <a:buNone/>
            </a:pPr>
            <a:r>
              <a:rPr lang="en-US" sz="1800" dirty="0" smtClean="0"/>
              <a:t>	</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457200" y="476250"/>
            <a:ext cx="8229600" cy="742950"/>
          </a:xfrm>
        </p:spPr>
        <p:txBody>
          <a:bodyPr/>
          <a:lstStyle/>
          <a:p>
            <a:pPr eaLnBrk="1" hangingPunct="1"/>
            <a:r>
              <a:rPr lang="en-US" dirty="0" smtClean="0"/>
              <a:t>Dependent Personality, </a:t>
            </a:r>
            <a:r>
              <a:rPr lang="en-US" dirty="0" err="1" smtClean="0"/>
              <a:t>Con’t</a:t>
            </a:r>
            <a:endParaRPr lang="en-US" dirty="0" smtClean="0"/>
          </a:p>
        </p:txBody>
      </p:sp>
      <p:sp>
        <p:nvSpPr>
          <p:cNvPr id="182274" name="Rectangle 3"/>
          <p:cNvSpPr>
            <a:spLocks noGrp="1" noChangeArrowheads="1"/>
          </p:cNvSpPr>
          <p:nvPr>
            <p:ph type="body" idx="1"/>
          </p:nvPr>
        </p:nvSpPr>
        <p:spPr>
          <a:xfrm>
            <a:off x="457200" y="1371600"/>
            <a:ext cx="8229600" cy="5257800"/>
          </a:xfrm>
        </p:spPr>
        <p:txBody>
          <a:bodyPr/>
          <a:lstStyle/>
          <a:p>
            <a:pPr eaLnBrk="1" hangingPunct="1">
              <a:buFontTx/>
              <a:buNone/>
            </a:pPr>
            <a:r>
              <a:rPr lang="en-US" dirty="0" smtClean="0"/>
              <a:t>		</a:t>
            </a:r>
            <a:r>
              <a:rPr lang="en-US" sz="2400" dirty="0" smtClean="0"/>
              <a:t>4. Has difficulty initiating projects or doing things on 	     his/her own</a:t>
            </a:r>
          </a:p>
          <a:p>
            <a:pPr eaLnBrk="1" hangingPunct="1">
              <a:buFontTx/>
              <a:buNone/>
            </a:pPr>
            <a:r>
              <a:rPr lang="en-US" sz="2400" dirty="0" smtClean="0"/>
              <a:t>		5. Goes to excessive lengths to obtain nurturance 	     and support from others</a:t>
            </a:r>
          </a:p>
          <a:p>
            <a:pPr eaLnBrk="1" hangingPunct="1">
              <a:buFontTx/>
              <a:buNone/>
            </a:pPr>
            <a:r>
              <a:rPr lang="en-US" sz="2400" dirty="0" smtClean="0"/>
              <a:t>		6. Feels uncomfortable or helpless when alone 	     	     because of exaggerated fears of being unable to 	     care for himself or herself</a:t>
            </a:r>
          </a:p>
          <a:p>
            <a:pPr eaLnBrk="1" hangingPunct="1">
              <a:buFontTx/>
              <a:buNone/>
            </a:pPr>
            <a:r>
              <a:rPr lang="en-US" sz="2400" dirty="0" smtClean="0"/>
              <a:t>		7. Urgently seeks another relationship as a source of 	     care and support when a close relationship ends</a:t>
            </a:r>
          </a:p>
          <a:p>
            <a:pPr eaLnBrk="1" hangingPunct="1">
              <a:buFontTx/>
              <a:buNone/>
            </a:pPr>
            <a:r>
              <a:rPr lang="en-US" sz="2400" dirty="0" smtClean="0"/>
              <a:t>		8. Is unrealistically preoccupied with fears of being 	     left to take care of himself or herself</a:t>
            </a:r>
            <a:endParaRPr lang="en-US" dirty="0" smtClean="0"/>
          </a:p>
        </p:txBody>
      </p:sp>
      <p:sp>
        <p:nvSpPr>
          <p:cNvPr id="4" name="Rectangle 3"/>
          <p:cNvSpPr/>
          <p:nvPr/>
        </p:nvSpPr>
        <p:spPr>
          <a:xfrm>
            <a:off x="609600" y="5867400"/>
            <a:ext cx="8001000" cy="990600"/>
          </a:xfrm>
          <a:prstGeom prst="rect">
            <a:avLst/>
          </a:prstGeom>
        </p:spPr>
        <p:txBody>
          <a:bodyPr wrap="square">
            <a:spAutoFit/>
          </a:bodyPr>
          <a:lstStyle/>
          <a:p>
            <a:r>
              <a:rPr lang="en-US" dirty="0" smtClean="0">
                <a:hlinkClick r:id="rId3"/>
              </a:rPr>
              <a:t>http://www.youtube.com/watch?v=hO6kaMiUrOg</a:t>
            </a:r>
            <a:endParaRPr lang="en-US" dirty="0" smtClean="0"/>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smtClean="0"/>
              <a:t>Hypochrondriasis</a:t>
            </a:r>
          </a:p>
        </p:txBody>
      </p:sp>
      <p:sp>
        <p:nvSpPr>
          <p:cNvPr id="149506" name="Rectangle 3"/>
          <p:cNvSpPr>
            <a:spLocks noGrp="1" noChangeArrowheads="1"/>
          </p:cNvSpPr>
          <p:nvPr>
            <p:ph type="body" idx="1"/>
          </p:nvPr>
        </p:nvSpPr>
        <p:spPr/>
        <p:txBody>
          <a:bodyPr/>
          <a:lstStyle/>
          <a:p>
            <a:pPr eaLnBrk="1" hangingPunct="1">
              <a:buFontTx/>
              <a:buNone/>
            </a:pPr>
            <a:r>
              <a:rPr lang="en-US" sz="3200" dirty="0" smtClean="0">
                <a:solidFill>
                  <a:srgbClr val="FF0000"/>
                </a:solidFill>
              </a:rPr>
              <a:t>Preoccupation with fears of having a serious disease</a:t>
            </a:r>
            <a:r>
              <a:rPr lang="en-US" sz="3200" dirty="0" smtClean="0"/>
              <a:t> based on misinterpretation of bodily symptoms which has a duration of at least 6 months.</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smtClean="0"/>
              <a:t>Hypochrondriasis</a:t>
            </a:r>
          </a:p>
        </p:txBody>
      </p:sp>
      <p:sp>
        <p:nvSpPr>
          <p:cNvPr id="148482" name="Rectangle 3"/>
          <p:cNvSpPr>
            <a:spLocks noGrp="1" noChangeArrowheads="1"/>
          </p:cNvSpPr>
          <p:nvPr>
            <p:ph type="body" idx="1"/>
          </p:nvPr>
        </p:nvSpPr>
        <p:spPr/>
        <p:txBody>
          <a:bodyPr/>
          <a:lstStyle/>
          <a:p>
            <a:pPr eaLnBrk="1" hangingPunct="1">
              <a:lnSpc>
                <a:spcPct val="90000"/>
              </a:lnSpc>
              <a:buFontTx/>
              <a:buNone/>
            </a:pPr>
            <a:r>
              <a:rPr lang="en-US" dirty="0" smtClean="0">
                <a:solidFill>
                  <a:srgbClr val="FF0000"/>
                </a:solidFill>
              </a:rPr>
              <a:t>The preoccupation</a:t>
            </a:r>
            <a:r>
              <a:rPr lang="en-US" dirty="0" smtClean="0"/>
              <a:t>:</a:t>
            </a:r>
          </a:p>
          <a:p>
            <a:pPr eaLnBrk="1" hangingPunct="1">
              <a:lnSpc>
                <a:spcPct val="90000"/>
              </a:lnSpc>
              <a:buFontTx/>
              <a:buNone/>
            </a:pPr>
            <a:r>
              <a:rPr lang="en-US" dirty="0" smtClean="0"/>
              <a:t>	a. Persists despite appropriate medical evaluation and reassurance</a:t>
            </a:r>
          </a:p>
          <a:p>
            <a:pPr eaLnBrk="1" hangingPunct="1">
              <a:lnSpc>
                <a:spcPct val="90000"/>
              </a:lnSpc>
              <a:buFontTx/>
              <a:buNone/>
            </a:pPr>
            <a:r>
              <a:rPr lang="en-US" dirty="0" smtClean="0"/>
              <a:t>	b. Is not of a delusional intensity or restricted to appearance</a:t>
            </a:r>
          </a:p>
          <a:p>
            <a:pPr eaLnBrk="1" hangingPunct="1">
              <a:lnSpc>
                <a:spcPct val="90000"/>
              </a:lnSpc>
              <a:buFontTx/>
              <a:buNone/>
            </a:pPr>
            <a:r>
              <a:rPr lang="en-US" dirty="0" smtClean="0"/>
              <a:t>	c. Causes clinically significant distress or impairment in functioning</a:t>
            </a:r>
          </a:p>
          <a:p>
            <a:pPr eaLnBrk="1" hangingPunct="1">
              <a:lnSpc>
                <a:spcPct val="90000"/>
              </a:lnSpc>
              <a:buFontTx/>
              <a:buNone/>
            </a:pPr>
            <a:r>
              <a:rPr lang="en-US" dirty="0" smtClean="0"/>
              <a:t>	d. Is not better accounted for by other anxiety disorders or major depression</a:t>
            </a:r>
          </a:p>
          <a:p>
            <a:pPr eaLnBrk="1" hangingPunct="1">
              <a:lnSpc>
                <a:spcPct val="90000"/>
              </a:lnSpc>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533400" y="685800"/>
            <a:ext cx="8229600" cy="1143000"/>
          </a:xfrm>
        </p:spPr>
        <p:txBody>
          <a:bodyPr/>
          <a:lstStyle/>
          <a:p>
            <a:pPr eaLnBrk="1" hangingPunct="1"/>
            <a:r>
              <a:rPr lang="en-US" dirty="0" smtClean="0"/>
              <a:t>Pain Disorder</a:t>
            </a:r>
          </a:p>
        </p:txBody>
      </p:sp>
      <p:sp>
        <p:nvSpPr>
          <p:cNvPr id="150530"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sz="2800" dirty="0" smtClean="0"/>
              <a:t>Pain in 1 or more anatomical sites of sufficient severity to warrant clinical attention</a:t>
            </a:r>
          </a:p>
          <a:p>
            <a:pPr marL="609600" indent="-609600" eaLnBrk="1" hangingPunct="1">
              <a:lnSpc>
                <a:spcPct val="80000"/>
              </a:lnSpc>
              <a:buFontTx/>
              <a:buAutoNum type="arabicPeriod"/>
            </a:pPr>
            <a:r>
              <a:rPr lang="en-US" sz="2800" dirty="0" smtClean="0"/>
              <a:t>Pain causes clinically significant distress or impairment in social, occupational, or other important areas of functioning</a:t>
            </a:r>
          </a:p>
          <a:p>
            <a:pPr marL="609600" indent="-609600" eaLnBrk="1" hangingPunct="1">
              <a:lnSpc>
                <a:spcPct val="80000"/>
              </a:lnSpc>
              <a:buFontTx/>
              <a:buAutoNum type="arabicPeriod"/>
            </a:pPr>
            <a:r>
              <a:rPr lang="en-US" sz="2800" dirty="0" smtClean="0"/>
              <a:t>Psychological factors are judged to have an important role in the onset severity exacerbates or maintenance of the pain</a:t>
            </a:r>
          </a:p>
          <a:p>
            <a:pPr marL="609600" indent="-609600" eaLnBrk="1" hangingPunct="1">
              <a:lnSpc>
                <a:spcPct val="80000"/>
              </a:lnSpc>
              <a:buFontTx/>
              <a:buAutoNum type="arabicPeriod"/>
            </a:pPr>
            <a:r>
              <a:rPr lang="en-US" sz="2800" dirty="0" smtClean="0"/>
              <a:t>The symptom is not intentionally produced</a:t>
            </a:r>
          </a:p>
          <a:p>
            <a:pPr marL="609600" indent="-609600" eaLnBrk="1" hangingPunct="1">
              <a:lnSpc>
                <a:spcPct val="80000"/>
              </a:lnSpc>
              <a:buFontTx/>
              <a:buAutoNum type="arabicPeriod"/>
            </a:pPr>
            <a:r>
              <a:rPr lang="en-US" sz="2800" dirty="0" smtClean="0"/>
              <a:t>The pain is no better accounted for by Mood, Anxiety, or Psychotic Disorder</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Disorder (cont.)</a:t>
            </a:r>
            <a:endParaRPr lang="en-US" dirty="0"/>
          </a:p>
        </p:txBody>
      </p:sp>
      <p:sp>
        <p:nvSpPr>
          <p:cNvPr id="3" name="Content Placeholder 2"/>
          <p:cNvSpPr>
            <a:spLocks noGrp="1"/>
          </p:cNvSpPr>
          <p:nvPr>
            <p:ph idx="1"/>
          </p:nvPr>
        </p:nvSpPr>
        <p:spPr/>
        <p:txBody>
          <a:bodyPr/>
          <a:lstStyle/>
          <a:p>
            <a:r>
              <a:rPr lang="en-US" dirty="0" smtClean="0"/>
              <a:t>Examples of impairment include:</a:t>
            </a:r>
          </a:p>
          <a:p>
            <a:pPr lvl="1"/>
            <a:r>
              <a:rPr lang="en-US" dirty="0" smtClean="0"/>
              <a:t>Inability to work or attend school</a:t>
            </a:r>
          </a:p>
          <a:p>
            <a:pPr lvl="1"/>
            <a:r>
              <a:rPr lang="en-US" dirty="0" smtClean="0"/>
              <a:t>Frequent use of the healthcare system</a:t>
            </a:r>
          </a:p>
          <a:p>
            <a:pPr lvl="1"/>
            <a:r>
              <a:rPr lang="en-US" dirty="0" smtClean="0"/>
              <a:t>The pain becomes a major focus in the individual’s life</a:t>
            </a:r>
          </a:p>
          <a:p>
            <a:pPr lvl="1"/>
            <a:r>
              <a:rPr lang="en-US" dirty="0" smtClean="0"/>
              <a:t>Substantial use of medications</a:t>
            </a:r>
          </a:p>
          <a:p>
            <a:pPr lvl="1"/>
            <a:r>
              <a:rPr lang="en-US" dirty="0" smtClean="0"/>
              <a:t>Relationship problems such as marital discord</a:t>
            </a:r>
          </a:p>
          <a:p>
            <a:pPr lvl="1"/>
            <a:r>
              <a:rPr lang="en-US" dirty="0" smtClean="0"/>
              <a:t>Disruption of the family’s normal lifestyle</a:t>
            </a: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Malingering</a:t>
            </a:r>
            <a:endParaRPr lang="en-US" dirty="0"/>
          </a:p>
        </p:txBody>
      </p:sp>
      <p:sp>
        <p:nvSpPr>
          <p:cNvPr id="3" name="Content Placeholder 2"/>
          <p:cNvSpPr>
            <a:spLocks noGrp="1"/>
          </p:cNvSpPr>
          <p:nvPr>
            <p:ph idx="1"/>
          </p:nvPr>
        </p:nvSpPr>
        <p:spPr/>
        <p:txBody>
          <a:bodyPr/>
          <a:lstStyle/>
          <a:p>
            <a:r>
              <a:rPr lang="en-US" dirty="0" smtClean="0"/>
              <a:t>Intentional production of false or grossly exaggerated physical or psychological symptoms</a:t>
            </a:r>
          </a:p>
          <a:p>
            <a:r>
              <a:rPr lang="en-US" dirty="0" smtClean="0"/>
              <a:t>Motivation is of external incentive</a:t>
            </a:r>
          </a:p>
          <a:p>
            <a:pPr lvl="1"/>
            <a:r>
              <a:rPr lang="en-US" dirty="0" smtClean="0"/>
              <a:t>Avoiding work, school, or military duty</a:t>
            </a:r>
          </a:p>
          <a:p>
            <a:pPr lvl="1"/>
            <a:r>
              <a:rPr lang="en-US" dirty="0" smtClean="0"/>
              <a:t>Obtaining financial compensation</a:t>
            </a:r>
          </a:p>
          <a:p>
            <a:pPr lvl="1"/>
            <a:r>
              <a:rPr lang="en-US" dirty="0" smtClean="0"/>
              <a:t>Evading criminal prosecution</a:t>
            </a:r>
          </a:p>
          <a:p>
            <a:pPr lvl="1"/>
            <a:r>
              <a:rPr lang="en-US" dirty="0" smtClean="0"/>
              <a:t>Obtaining drugs</a:t>
            </a:r>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Malingering continued</a:t>
            </a:r>
            <a:endParaRPr lang="en-US" dirty="0"/>
          </a:p>
        </p:txBody>
      </p:sp>
      <p:sp>
        <p:nvSpPr>
          <p:cNvPr id="3" name="Content Placeholder 2"/>
          <p:cNvSpPr>
            <a:spLocks noGrp="1"/>
          </p:cNvSpPr>
          <p:nvPr>
            <p:ph idx="1"/>
          </p:nvPr>
        </p:nvSpPr>
        <p:spPr/>
        <p:txBody>
          <a:bodyPr/>
          <a:lstStyle/>
          <a:p>
            <a:r>
              <a:rPr lang="en-US" dirty="0" smtClean="0"/>
              <a:t>According to the DSM-IV – TR:</a:t>
            </a:r>
          </a:p>
          <a:p>
            <a:r>
              <a:rPr lang="en-US" dirty="0" smtClean="0"/>
              <a:t>Healthcare professionals should suspect malingering in any of the following combination of circumstances;</a:t>
            </a:r>
          </a:p>
          <a:p>
            <a:pPr lvl="1"/>
            <a:r>
              <a:rPr lang="en-US" dirty="0" err="1" smtClean="0"/>
              <a:t>Medicolegal</a:t>
            </a:r>
            <a:r>
              <a:rPr lang="en-US" dirty="0" smtClean="0"/>
              <a:t> context of presentation</a:t>
            </a:r>
          </a:p>
          <a:p>
            <a:pPr lvl="1"/>
            <a:r>
              <a:rPr lang="en-US" dirty="0" smtClean="0"/>
              <a:t>Marked discrepancy between the persons claim to stress or disability and the objective findings</a:t>
            </a:r>
          </a:p>
          <a:p>
            <a:pPr lvl="1"/>
            <a:r>
              <a:rPr lang="en-US" dirty="0" smtClean="0"/>
              <a:t>Lack of cooperation during the diagnostic evaluation and in complying with the prescribed treatment regimen</a:t>
            </a:r>
          </a:p>
          <a:p>
            <a:pPr lvl="1"/>
            <a:r>
              <a:rPr lang="en-US" dirty="0" smtClean="0"/>
              <a:t>The presence of antisocial personality disorder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Other 80 %...........????? From the Patients Perspective</a:t>
            </a:r>
            <a:endParaRPr lang="en-US" sz="4000" dirty="0"/>
          </a:p>
        </p:txBody>
      </p:sp>
      <p:sp>
        <p:nvSpPr>
          <p:cNvPr id="3" name="Content Placeholder 2"/>
          <p:cNvSpPr>
            <a:spLocks noGrp="1"/>
          </p:cNvSpPr>
          <p:nvPr>
            <p:ph idx="1"/>
          </p:nvPr>
        </p:nvSpPr>
        <p:spPr/>
        <p:txBody>
          <a:bodyPr/>
          <a:lstStyle/>
          <a:p>
            <a:r>
              <a:rPr lang="en-US" dirty="0" smtClean="0"/>
              <a:t>Affective - refers to the experience of feeling or emotion.</a:t>
            </a:r>
          </a:p>
          <a:p>
            <a:r>
              <a:rPr lang="en-US" dirty="0" smtClean="0"/>
              <a:t>Cognitive – (Cognition) refers to one’s ability to perceive, interpret, understand, and process information, given a healthy growth environment. </a:t>
            </a:r>
          </a:p>
          <a:p>
            <a:r>
              <a:rPr lang="en-US" dirty="0" err="1" smtClean="0"/>
              <a:t>Liebenson</a:t>
            </a:r>
            <a:r>
              <a:rPr lang="en-US" dirty="0" smtClean="0"/>
              <a:t> – “perception of pain is heavily influenced (both by </a:t>
            </a:r>
            <a:r>
              <a:rPr lang="en-US" dirty="0" err="1" smtClean="0"/>
              <a:t>nociception</a:t>
            </a:r>
            <a:r>
              <a:rPr lang="en-US" dirty="0" smtClean="0"/>
              <a:t> and) by one’s attitudes, beliefs, and </a:t>
            </a:r>
            <a:r>
              <a:rPr lang="en-US" dirty="0" smtClean="0">
                <a:solidFill>
                  <a:srgbClr val="FF0000"/>
                </a:solidFill>
              </a:rPr>
              <a:t>social environment</a:t>
            </a:r>
            <a:r>
              <a:rPr lang="en-US" dirty="0" smtClean="0"/>
              <a:t>”.</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Malingering continued</a:t>
            </a:r>
            <a:endParaRPr lang="en-US" dirty="0"/>
          </a:p>
        </p:txBody>
      </p:sp>
      <p:sp>
        <p:nvSpPr>
          <p:cNvPr id="3" name="Content Placeholder 2"/>
          <p:cNvSpPr>
            <a:spLocks noGrp="1"/>
          </p:cNvSpPr>
          <p:nvPr>
            <p:ph idx="1"/>
          </p:nvPr>
        </p:nvSpPr>
        <p:spPr/>
        <p:txBody>
          <a:bodyPr/>
          <a:lstStyle/>
          <a:p>
            <a:r>
              <a:rPr lang="en-US" dirty="0" smtClean="0"/>
              <a:t>Clinical differentiation: </a:t>
            </a:r>
          </a:p>
          <a:p>
            <a:pPr lvl="1"/>
            <a:r>
              <a:rPr lang="en-US" dirty="0" smtClean="0"/>
              <a:t>Intentional production of symptoms</a:t>
            </a:r>
          </a:p>
          <a:p>
            <a:pPr lvl="1"/>
            <a:r>
              <a:rPr lang="en-US" dirty="0" smtClean="0"/>
              <a:t>Prolonged recovery time</a:t>
            </a:r>
          </a:p>
          <a:p>
            <a:pPr lvl="1"/>
            <a:r>
              <a:rPr lang="en-US" dirty="0" smtClean="0"/>
              <a:t>Unexplained exacerbation</a:t>
            </a:r>
          </a:p>
          <a:p>
            <a:pPr lvl="1"/>
            <a:r>
              <a:rPr lang="en-US" dirty="0" smtClean="0"/>
              <a:t>Symptom relief is not obtained during the time frame suggested and discussed in the doctor-patient relationship during the report of findings.</a:t>
            </a:r>
          </a:p>
          <a:p>
            <a:pPr lvl="1"/>
            <a:r>
              <a:rPr lang="en-US" smtClean="0"/>
              <a:t>Any positive tests for malingering</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Therapy</a:t>
            </a:r>
            <a:endParaRPr lang="en-US" dirty="0"/>
          </a:p>
        </p:txBody>
      </p:sp>
      <p:sp>
        <p:nvSpPr>
          <p:cNvPr id="3" name="Content Placeholder 2"/>
          <p:cNvSpPr>
            <a:spLocks noGrp="1"/>
          </p:cNvSpPr>
          <p:nvPr>
            <p:ph idx="1"/>
          </p:nvPr>
        </p:nvSpPr>
        <p:spPr/>
        <p:txBody>
          <a:bodyPr/>
          <a:lstStyle/>
          <a:p>
            <a:r>
              <a:rPr lang="en-US" dirty="0" smtClean="0"/>
              <a:t>Psychology</a:t>
            </a:r>
          </a:p>
          <a:p>
            <a:r>
              <a:rPr lang="en-US" dirty="0" smtClean="0"/>
              <a:t>Social work</a:t>
            </a:r>
          </a:p>
          <a:p>
            <a:r>
              <a:rPr lang="en-US" dirty="0" smtClean="0"/>
              <a:t>Psychiatry</a:t>
            </a:r>
          </a:p>
          <a:p>
            <a:endParaRPr lang="en-US" dirty="0" smtClean="0"/>
          </a:p>
          <a:p>
            <a:pPr lvl="1"/>
            <a:r>
              <a:rPr lang="en-US" dirty="0" smtClean="0"/>
              <a:t>All the above degrees have the option of obtaining a bachelor’s, master’s, and doctorate in their respective fields.</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Psychology</a:t>
            </a:r>
            <a:endParaRPr lang="en-US" dirty="0"/>
          </a:p>
        </p:txBody>
      </p:sp>
      <p:sp>
        <p:nvSpPr>
          <p:cNvPr id="3" name="Content Placeholder 2"/>
          <p:cNvSpPr>
            <a:spLocks noGrp="1"/>
          </p:cNvSpPr>
          <p:nvPr>
            <p:ph idx="1"/>
          </p:nvPr>
        </p:nvSpPr>
        <p:spPr>
          <a:xfrm>
            <a:off x="457200" y="1524000"/>
            <a:ext cx="8229600" cy="4724400"/>
          </a:xfrm>
        </p:spPr>
        <p:txBody>
          <a:bodyPr/>
          <a:lstStyle/>
          <a:p>
            <a:r>
              <a:rPr lang="en-US" dirty="0" smtClean="0"/>
              <a:t>The American Psychological Association (APA)</a:t>
            </a:r>
          </a:p>
          <a:p>
            <a:r>
              <a:rPr lang="en-US" dirty="0" smtClean="0"/>
              <a:t>Education-</a:t>
            </a:r>
          </a:p>
          <a:p>
            <a:pPr lvl="1"/>
            <a:r>
              <a:rPr lang="en-US" i="1" dirty="0" smtClean="0"/>
              <a:t>Bachelors </a:t>
            </a:r>
            <a:r>
              <a:rPr lang="en-US" dirty="0" smtClean="0"/>
              <a:t>–(BS) four years in an accredited program</a:t>
            </a:r>
          </a:p>
          <a:p>
            <a:pPr lvl="2"/>
            <a:r>
              <a:rPr lang="en-US" dirty="0" smtClean="0"/>
              <a:t>Primarily research methods        </a:t>
            </a:r>
          </a:p>
          <a:p>
            <a:pPr lvl="2">
              <a:buNone/>
            </a:pPr>
            <a:r>
              <a:rPr lang="en-US" i="1" dirty="0" smtClean="0"/>
              <a:t>Masters -</a:t>
            </a:r>
            <a:r>
              <a:rPr lang="en-US" dirty="0" smtClean="0"/>
              <a:t>  (MS) four years undergraduate and two or four years in a graduate program</a:t>
            </a:r>
          </a:p>
          <a:p>
            <a:pPr lvl="2">
              <a:buNone/>
            </a:pPr>
            <a:r>
              <a:rPr lang="en-US" i="1" dirty="0" smtClean="0"/>
              <a:t>Ph.D.</a:t>
            </a:r>
            <a:r>
              <a:rPr lang="en-US" dirty="0" smtClean="0"/>
              <a:t> -two-year programs usually with a special emphasis on choosing a specialization, internship, and providing therapy</a:t>
            </a:r>
          </a:p>
          <a:p>
            <a:pPr lvl="2">
              <a:buNone/>
            </a:pPr>
            <a:r>
              <a:rPr lang="en-US" dirty="0" smtClean="0"/>
              <a:t>Licensure: Psychologists in independent practice any type of patient care—including clinical, counseling, and school psychologists</a:t>
            </a:r>
          </a:p>
          <a:p>
            <a:pPr lvl="3"/>
            <a:r>
              <a:rPr lang="en-US" dirty="0" smtClean="0"/>
              <a:t>Vary from state to state </a:t>
            </a:r>
            <a:br>
              <a:rPr lang="en-US" dirty="0" smtClean="0"/>
            </a:br>
            <a:endParaRPr lang="en-US" dirty="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continued</a:t>
            </a:r>
            <a:endParaRPr lang="en-US" dirty="0"/>
          </a:p>
        </p:txBody>
      </p:sp>
      <p:sp>
        <p:nvSpPr>
          <p:cNvPr id="3" name="Content Placeholder 2"/>
          <p:cNvSpPr>
            <a:spLocks noGrp="1"/>
          </p:cNvSpPr>
          <p:nvPr>
            <p:ph idx="1"/>
          </p:nvPr>
        </p:nvSpPr>
        <p:spPr/>
        <p:txBody>
          <a:bodyPr/>
          <a:lstStyle/>
          <a:p>
            <a:r>
              <a:rPr lang="en-US" dirty="0" smtClean="0"/>
              <a:t>Licensure-</a:t>
            </a:r>
          </a:p>
          <a:p>
            <a:pPr lvl="1"/>
            <a:r>
              <a:rPr lang="en-US" dirty="0" smtClean="0"/>
              <a:t>Usually require a Ph.D. and one to two years of experience</a:t>
            </a:r>
          </a:p>
          <a:p>
            <a:pPr lvl="1"/>
            <a:r>
              <a:rPr lang="en-US" dirty="0" smtClean="0"/>
              <a:t>Limit scope of practice to professional competence</a:t>
            </a:r>
          </a:p>
          <a:p>
            <a:pPr lvl="1"/>
            <a:r>
              <a:rPr lang="en-US" dirty="0" smtClean="0"/>
              <a:t>The completion of an approved internship</a:t>
            </a:r>
          </a:p>
          <a:p>
            <a:pPr lvl="1"/>
            <a:r>
              <a:rPr lang="en-US" dirty="0" smtClean="0"/>
              <a:t>examination</a:t>
            </a:r>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Psychiatry</a:t>
            </a:r>
            <a:endParaRPr lang="en-US" dirty="0"/>
          </a:p>
        </p:txBody>
      </p:sp>
      <p:sp>
        <p:nvSpPr>
          <p:cNvPr id="3" name="Content Placeholder 2"/>
          <p:cNvSpPr>
            <a:spLocks noGrp="1"/>
          </p:cNvSpPr>
          <p:nvPr>
            <p:ph idx="1"/>
          </p:nvPr>
        </p:nvSpPr>
        <p:spPr/>
        <p:txBody>
          <a:bodyPr/>
          <a:lstStyle/>
          <a:p>
            <a:r>
              <a:rPr lang="en-US" dirty="0" smtClean="0"/>
              <a:t>Medical doctor (MD or DO)</a:t>
            </a:r>
          </a:p>
          <a:p>
            <a:pPr lvl="1"/>
            <a:r>
              <a:rPr lang="en-US" dirty="0" smtClean="0"/>
              <a:t>Medical school degree </a:t>
            </a:r>
          </a:p>
          <a:p>
            <a:pPr lvl="1"/>
            <a:r>
              <a:rPr lang="en-US" dirty="0" smtClean="0"/>
              <a:t>For year residency</a:t>
            </a:r>
          </a:p>
          <a:p>
            <a:pPr lvl="1"/>
            <a:r>
              <a:rPr lang="en-US" dirty="0" smtClean="0"/>
              <a:t>Prescribe medication</a:t>
            </a:r>
          </a:p>
          <a:p>
            <a:pPr lvl="1"/>
            <a:r>
              <a:rPr lang="en-US" dirty="0" smtClean="0"/>
              <a:t>Some provide psychotherapy-though it may be limited to pharmaceutical management</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Work</a:t>
            </a:r>
            <a:endParaRPr lang="en-US" dirty="0"/>
          </a:p>
        </p:txBody>
      </p:sp>
      <p:sp>
        <p:nvSpPr>
          <p:cNvPr id="3" name="Content Placeholder 2"/>
          <p:cNvSpPr>
            <a:spLocks noGrp="1"/>
          </p:cNvSpPr>
          <p:nvPr>
            <p:ph idx="1"/>
          </p:nvPr>
        </p:nvSpPr>
        <p:spPr/>
        <p:txBody>
          <a:bodyPr/>
          <a:lstStyle/>
          <a:p>
            <a:r>
              <a:rPr lang="en-US" dirty="0" smtClean="0"/>
              <a:t>bachelor's degree- usually in social work (BSW). Other majors, such as psychology or sociology.</a:t>
            </a:r>
          </a:p>
          <a:p>
            <a:pPr lvl="2"/>
            <a:r>
              <a:rPr lang="en-US" dirty="0" smtClean="0"/>
              <a:t>Four years in an accredited program</a:t>
            </a:r>
          </a:p>
          <a:p>
            <a:pPr lvl="2">
              <a:buNone/>
            </a:pPr>
            <a:endParaRPr lang="en-US" dirty="0" smtClean="0"/>
          </a:p>
          <a:p>
            <a:pPr lvl="2">
              <a:buNone/>
            </a:pPr>
            <a:r>
              <a:rPr lang="en-US" dirty="0" smtClean="0"/>
              <a:t>Masters-(MSW) undergraduate degree plus two years in accredited program</a:t>
            </a:r>
          </a:p>
          <a:p>
            <a:pPr lvl="2"/>
            <a:r>
              <a:rPr lang="en-US" dirty="0" smtClean="0"/>
              <a:t>Internship(six months or a year)</a:t>
            </a:r>
          </a:p>
          <a:p>
            <a:pPr lvl="2">
              <a:buNone/>
            </a:pPr>
            <a:endParaRPr lang="en-US" dirty="0" smtClean="0"/>
          </a:p>
          <a:p>
            <a:pPr lvl="2">
              <a:buNone/>
            </a:pPr>
            <a:r>
              <a:rPr lang="en-US" dirty="0" smtClean="0"/>
              <a:t>Doctorate-(DSW) educator in university or research</a:t>
            </a:r>
          </a:p>
          <a:p>
            <a:pPr lvl="2">
              <a:buNone/>
            </a:pPr>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Work continued</a:t>
            </a:r>
            <a:endParaRPr lang="en-US" dirty="0"/>
          </a:p>
        </p:txBody>
      </p:sp>
      <p:sp>
        <p:nvSpPr>
          <p:cNvPr id="3" name="Content Placeholder 2"/>
          <p:cNvSpPr>
            <a:spLocks noGrp="1"/>
          </p:cNvSpPr>
          <p:nvPr>
            <p:ph idx="1"/>
          </p:nvPr>
        </p:nvSpPr>
        <p:spPr/>
        <p:txBody>
          <a:bodyPr/>
          <a:lstStyle/>
          <a:p>
            <a:r>
              <a:rPr lang="en-US" dirty="0" smtClean="0"/>
              <a:t>Licensure-</a:t>
            </a:r>
          </a:p>
          <a:p>
            <a:pPr lvl="1"/>
            <a:r>
              <a:rPr lang="en-US" dirty="0" smtClean="0"/>
              <a:t>All states and the District of Columbia require social workers to be either licensed, certified or registered</a:t>
            </a:r>
          </a:p>
          <a:p>
            <a:r>
              <a:rPr lang="en-US" b="1" dirty="0" smtClean="0"/>
              <a:t>Advancement for Social Workers: MSW/DSW</a:t>
            </a:r>
          </a:p>
          <a:p>
            <a:r>
              <a:rPr lang="en-US" dirty="0" smtClean="0"/>
              <a:t>With related work experience and an advanced degree, a social worker may move up to a position as supervisor, program manager, assistant director, or executive director of a social service agency or department.</a:t>
            </a:r>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4" descr="http://www.schizophrenia.com/images/schiz.prev.gif"/>
          <p:cNvPicPr>
            <a:picLocks noChangeAspect="1" noChangeArrowheads="1"/>
          </p:cNvPicPr>
          <p:nvPr/>
        </p:nvPicPr>
        <p:blipFill>
          <a:blip r:embed="rId3" r:link="rId4" cstate="print"/>
          <a:srcRect/>
          <a:stretch>
            <a:fillRect/>
          </a:stretch>
        </p:blipFill>
        <p:spPr bwMode="auto">
          <a:xfrm>
            <a:off x="1066800" y="2057400"/>
            <a:ext cx="6858000" cy="4652963"/>
          </a:xfrm>
          <a:prstGeom prst="rect">
            <a:avLst/>
          </a:prstGeom>
          <a:noFill/>
          <a:ln w="9525">
            <a:noFill/>
            <a:miter lim="800000"/>
            <a:headEnd/>
            <a:tailEnd/>
          </a:ln>
        </p:spPr>
      </p:pic>
      <p:sp>
        <p:nvSpPr>
          <p:cNvPr id="133122" name="Rectangle 6"/>
          <p:cNvSpPr>
            <a:spLocks noChangeArrowheads="1"/>
          </p:cNvSpPr>
          <p:nvPr/>
        </p:nvSpPr>
        <p:spPr bwMode="auto">
          <a:xfrm>
            <a:off x="6900863" y="5133975"/>
            <a:ext cx="227012" cy="274638"/>
          </a:xfrm>
          <a:prstGeom prst="rect">
            <a:avLst/>
          </a:prstGeom>
          <a:noFill/>
          <a:ln w="9525">
            <a:noFill/>
            <a:miter lim="800000"/>
            <a:headEnd/>
            <a:tailEnd/>
          </a:ln>
        </p:spPr>
        <p:txBody>
          <a:bodyPr wrap="none" anchor="ctr">
            <a:spAutoFit/>
          </a:bodyPr>
          <a:lstStyle/>
          <a:p>
            <a:pPr algn="ctr"/>
            <a:r>
              <a:rPr lang="en-US" sz="1200">
                <a:solidFill>
                  <a:srgbClr val="555555"/>
                </a:solidFill>
                <a:ea typeface="Arial Unicode MS" pitchFamily="34" charset="-128"/>
                <a:cs typeface="Arial Unicode MS" pitchFamily="34" charset="-128"/>
              </a:rPr>
              <a:t> </a:t>
            </a:r>
            <a:endParaRPr lang="en-US" sz="1800"/>
          </a:p>
        </p:txBody>
      </p:sp>
      <p:sp>
        <p:nvSpPr>
          <p:cNvPr id="133123" name="Text Box 7"/>
          <p:cNvSpPr txBox="1">
            <a:spLocks noChangeArrowheads="1"/>
          </p:cNvSpPr>
          <p:nvPr/>
        </p:nvSpPr>
        <p:spPr bwMode="auto">
          <a:xfrm>
            <a:off x="381000" y="533400"/>
            <a:ext cx="8534400" cy="519113"/>
          </a:xfrm>
          <a:prstGeom prst="rect">
            <a:avLst/>
          </a:prstGeom>
          <a:noFill/>
          <a:ln w="9525">
            <a:noFill/>
            <a:miter lim="800000"/>
            <a:headEnd/>
            <a:tailEnd/>
          </a:ln>
        </p:spPr>
        <p:txBody>
          <a:bodyPr>
            <a:spAutoFit/>
          </a:bodyPr>
          <a:lstStyle/>
          <a:p>
            <a:pPr>
              <a:spcBef>
                <a:spcPct val="50000"/>
              </a:spcBef>
            </a:pPr>
            <a:endParaRPr lang="en-US"/>
          </a:p>
        </p:txBody>
      </p:sp>
      <p:sp>
        <p:nvSpPr>
          <p:cNvPr id="133124" name="Rectangle 8"/>
          <p:cNvSpPr>
            <a:spLocks noGrp="1" noChangeArrowheads="1"/>
          </p:cNvSpPr>
          <p:nvPr>
            <p:ph type="title"/>
          </p:nvPr>
        </p:nvSpPr>
        <p:spPr>
          <a:xfrm>
            <a:off x="381000" y="533400"/>
            <a:ext cx="8229600" cy="1143000"/>
          </a:xfrm>
        </p:spPr>
        <p:txBody>
          <a:bodyPr>
            <a:normAutofit fontScale="90000"/>
          </a:bodyPr>
          <a:lstStyle/>
          <a:p>
            <a:pPr eaLnBrk="1" hangingPunct="1"/>
            <a:r>
              <a:rPr lang="en-US" sz="4000" smtClean="0"/>
              <a:t>Prevalence of Schizophrenia Compared to Other Well-Known Diseases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191512"/>
          </a:xfrm>
        </p:spPr>
        <p:txBody>
          <a:bodyPr/>
          <a:lstStyle/>
          <a:p>
            <a:r>
              <a:rPr lang="en-US" sz="7200" dirty="0" smtClean="0"/>
              <a:t>Schizophrenia</a:t>
            </a:r>
            <a:r>
              <a:rPr lang="en-US" dirty="0" smtClean="0"/>
              <a:t>…...............Relative Prevalence cont’d..</a:t>
            </a:r>
            <a:endParaRPr lang="en-US" dirty="0"/>
          </a:p>
        </p:txBody>
      </p:sp>
      <p:sp>
        <p:nvSpPr>
          <p:cNvPr id="3" name="Rectangle 2"/>
          <p:cNvSpPr/>
          <p:nvPr/>
        </p:nvSpPr>
        <p:spPr>
          <a:xfrm>
            <a:off x="457200" y="3189744"/>
            <a:ext cx="8153400" cy="2677656"/>
          </a:xfrm>
          <a:prstGeom prst="rect">
            <a:avLst/>
          </a:prstGeom>
        </p:spPr>
        <p:txBody>
          <a:bodyPr wrap="square">
            <a:spAutoFit/>
          </a:bodyPr>
          <a:lstStyle/>
          <a:p>
            <a:r>
              <a:rPr lang="en-US" dirty="0" smtClean="0"/>
              <a:t>Therefore, the approximate number of people in the United States suffering from:</a:t>
            </a:r>
          </a:p>
          <a:p>
            <a:pPr lvl="1"/>
            <a:r>
              <a:rPr lang="en-US" dirty="0" smtClean="0"/>
              <a:t>Schizophrenia: Over 2.2 million people </a:t>
            </a:r>
          </a:p>
          <a:p>
            <a:pPr lvl="1"/>
            <a:r>
              <a:rPr lang="en-US" dirty="0" smtClean="0"/>
              <a:t>Multiple Sclerosis: 400,000 people </a:t>
            </a:r>
          </a:p>
          <a:p>
            <a:pPr lvl="1"/>
            <a:r>
              <a:rPr lang="en-US" dirty="0" smtClean="0"/>
              <a:t>Insulin-dependent Diabetes: 350,000 people </a:t>
            </a:r>
          </a:p>
          <a:p>
            <a:pPr lvl="1"/>
            <a:r>
              <a:rPr lang="en-US" dirty="0" smtClean="0"/>
              <a:t>Muscular Dystrophy: 35,000 people </a:t>
            </a: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by Severity</a:t>
            </a:r>
            <a:endParaRPr lang="en-US" dirty="0"/>
          </a:p>
        </p:txBody>
      </p:sp>
      <p:pic>
        <p:nvPicPr>
          <p:cNvPr id="1026" name="Picture 2" descr="http://www.schizophrenia.com/images/sz.episodes.gif"/>
          <p:cNvPicPr>
            <a:picLocks noChangeAspect="1" noChangeArrowheads="1"/>
          </p:cNvPicPr>
          <p:nvPr/>
        </p:nvPicPr>
        <p:blipFill>
          <a:blip r:embed="rId2" cstate="print"/>
          <a:srcRect/>
          <a:stretch>
            <a:fillRect/>
          </a:stretch>
        </p:blipFill>
        <p:spPr bwMode="auto">
          <a:xfrm>
            <a:off x="685800" y="1981200"/>
            <a:ext cx="7696200" cy="4267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dirty="0" err="1" smtClean="0"/>
              <a:t>Biopsychosocial</a:t>
            </a:r>
            <a:r>
              <a:rPr lang="en-US" dirty="0" smtClean="0"/>
              <a:t> Model</a:t>
            </a:r>
            <a:endParaRPr lang="en-US" dirty="0"/>
          </a:p>
        </p:txBody>
      </p:sp>
      <p:graphicFrame>
        <p:nvGraphicFramePr>
          <p:cNvPr id="4" name="Content Placeholder 3"/>
          <p:cNvGraphicFramePr>
            <a:graphicFrameLocks noGrp="1"/>
          </p:cNvGraphicFramePr>
          <p:nvPr>
            <p:ph idx="1"/>
          </p:nvPr>
        </p:nvGraphicFramePr>
        <p:xfrm>
          <a:off x="457200" y="1600201"/>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Rectangle 2"/>
          <p:cNvSpPr/>
          <p:nvPr/>
        </p:nvSpPr>
        <p:spPr>
          <a:xfrm>
            <a:off x="609600" y="2201882"/>
            <a:ext cx="7772400" cy="3539430"/>
          </a:xfrm>
          <a:prstGeom prst="rect">
            <a:avLst/>
          </a:prstGeom>
        </p:spPr>
        <p:txBody>
          <a:bodyPr wrap="square">
            <a:spAutoFit/>
          </a:bodyPr>
          <a:lstStyle/>
          <a:p>
            <a:r>
              <a:rPr lang="en-US" dirty="0" smtClean="0"/>
              <a:t>After 10 years, of the people diagnosed with schizophrenia:</a:t>
            </a:r>
          </a:p>
          <a:p>
            <a:pPr lvl="1"/>
            <a:r>
              <a:rPr lang="en-US" dirty="0" smtClean="0"/>
              <a:t>25% Completely Recover </a:t>
            </a:r>
          </a:p>
          <a:p>
            <a:pPr lvl="1"/>
            <a:r>
              <a:rPr lang="en-US" dirty="0" smtClean="0"/>
              <a:t>25% Much Improved, relatively independent </a:t>
            </a:r>
          </a:p>
          <a:p>
            <a:pPr lvl="1"/>
            <a:r>
              <a:rPr lang="en-US" dirty="0" smtClean="0"/>
              <a:t>25% Improved, but require extensive support network </a:t>
            </a:r>
          </a:p>
          <a:p>
            <a:pPr lvl="1"/>
            <a:r>
              <a:rPr lang="en-US" dirty="0" smtClean="0"/>
              <a:t>15% Hospitalized, unimproved </a:t>
            </a:r>
          </a:p>
          <a:p>
            <a:pPr lvl="1"/>
            <a:r>
              <a:rPr lang="en-US" dirty="0" smtClean="0"/>
              <a:t>10% Dead (Mostly Suicide) </a:t>
            </a:r>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31172"/>
            <a:ext cx="8382000" cy="4093428"/>
          </a:xfrm>
          <a:prstGeom prst="rect">
            <a:avLst/>
          </a:prstGeom>
        </p:spPr>
        <p:txBody>
          <a:bodyPr wrap="square">
            <a:spAutoFit/>
          </a:bodyPr>
          <a:lstStyle/>
          <a:p>
            <a:r>
              <a:rPr lang="en-US" sz="2000" b="1" dirty="0" smtClean="0"/>
              <a:t>Positive symptoms:</a:t>
            </a:r>
            <a:r>
              <a:rPr lang="en-US" sz="2000" dirty="0" smtClean="0"/>
              <a:t> Hearing voices, suspiciousness, feeling under constant surveillance, delusions, or making up words without a meaning (neologisms).</a:t>
            </a:r>
          </a:p>
          <a:p>
            <a:r>
              <a:rPr lang="en-US" sz="2000" b="1" dirty="0" smtClean="0"/>
              <a:t>Negative (or deficit) symptoms: </a:t>
            </a:r>
            <a:r>
              <a:rPr lang="en-US" sz="2000" dirty="0" smtClean="0"/>
              <a:t>Social withdrawal, difficulty in expressing emotions (in extreme cases called blunted affect), difficulty in taking care of themselves, inability to feel pleasure. (These symptoms cause severe impairment and are often mistaken for laziness.)</a:t>
            </a:r>
          </a:p>
          <a:p>
            <a:r>
              <a:rPr lang="en-US" sz="2000" b="1" dirty="0" smtClean="0"/>
              <a:t>Cognitive symptoms: </a:t>
            </a:r>
            <a:r>
              <a:rPr lang="en-US" sz="2000" dirty="0" smtClean="0"/>
              <a:t>Difficulties attending to and processing of information, in understanding the environment, and in remembering simple tasks.</a:t>
            </a:r>
          </a:p>
          <a:p>
            <a:r>
              <a:rPr lang="en-US" sz="2000" b="1" dirty="0" smtClean="0"/>
              <a:t>Affective (or mood) symptoms:</a:t>
            </a:r>
            <a:r>
              <a:rPr lang="en-US" sz="2000" dirty="0" smtClean="0"/>
              <a:t> Most notably depression, accounting for a very high rate of attempted suicide in people suffering from schizophrenia.</a:t>
            </a:r>
            <a:endParaRPr lang="en-US" sz="2000" dirty="0"/>
          </a:p>
        </p:txBody>
      </p:sp>
      <p:sp>
        <p:nvSpPr>
          <p:cNvPr id="5" name="TextBox 4"/>
          <p:cNvSpPr txBox="1"/>
          <p:nvPr/>
        </p:nvSpPr>
        <p:spPr>
          <a:xfrm>
            <a:off x="609600" y="1150203"/>
            <a:ext cx="7620000" cy="830997"/>
          </a:xfrm>
          <a:prstGeom prst="rect">
            <a:avLst/>
          </a:prstGeom>
          <a:noFill/>
        </p:spPr>
        <p:txBody>
          <a:bodyPr wrap="square" rtlCol="0">
            <a:spAutoFit/>
          </a:bodyPr>
          <a:lstStyle/>
          <a:p>
            <a:r>
              <a:rPr lang="en-US" sz="4800" dirty="0" smtClean="0"/>
              <a:t>Terminology Clarification</a:t>
            </a:r>
            <a:endParaRPr lang="en-US" sz="48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457200" y="704850"/>
            <a:ext cx="8229600" cy="895350"/>
          </a:xfrm>
        </p:spPr>
        <p:txBody>
          <a:bodyPr/>
          <a:lstStyle/>
          <a:p>
            <a:pPr eaLnBrk="1" hangingPunct="1"/>
            <a:r>
              <a:rPr lang="en-US" dirty="0" smtClean="0"/>
              <a:t>Schizophrenia</a:t>
            </a:r>
          </a:p>
        </p:txBody>
      </p:sp>
      <p:sp>
        <p:nvSpPr>
          <p:cNvPr id="134146" name="Rectangle 3"/>
          <p:cNvSpPr>
            <a:spLocks noGrp="1" noChangeArrowheads="1"/>
          </p:cNvSpPr>
          <p:nvPr>
            <p:ph type="body" idx="1"/>
          </p:nvPr>
        </p:nvSpPr>
        <p:spPr>
          <a:xfrm>
            <a:off x="457200" y="1600200"/>
            <a:ext cx="8229600" cy="5029200"/>
          </a:xfrm>
        </p:spPr>
        <p:txBody>
          <a:bodyPr/>
          <a:lstStyle/>
          <a:p>
            <a:pPr marL="609600" indent="-609600" eaLnBrk="1" hangingPunct="1">
              <a:lnSpc>
                <a:spcPct val="90000"/>
              </a:lnSpc>
              <a:buFontTx/>
              <a:buAutoNum type="alphaUcPeriod"/>
            </a:pPr>
            <a:r>
              <a:rPr lang="en-US" dirty="0" smtClean="0"/>
              <a:t>Characteristic symptoms:</a:t>
            </a:r>
          </a:p>
          <a:p>
            <a:pPr marL="609600" indent="-609600" eaLnBrk="1" hangingPunct="1">
              <a:lnSpc>
                <a:spcPct val="90000"/>
              </a:lnSpc>
              <a:buFontTx/>
              <a:buNone/>
            </a:pPr>
            <a:r>
              <a:rPr lang="en-US" dirty="0" smtClean="0"/>
              <a:t>	2 or more of the following present during 1 month:</a:t>
            </a:r>
          </a:p>
          <a:p>
            <a:pPr marL="609600" indent="-609600" eaLnBrk="1" hangingPunct="1">
              <a:lnSpc>
                <a:spcPct val="90000"/>
              </a:lnSpc>
              <a:buFontTx/>
              <a:buNone/>
            </a:pPr>
            <a:r>
              <a:rPr lang="en-US" dirty="0" smtClean="0"/>
              <a:t>		positive symptoms:</a:t>
            </a:r>
          </a:p>
          <a:p>
            <a:pPr marL="609600" indent="-609600" eaLnBrk="1" hangingPunct="1">
              <a:lnSpc>
                <a:spcPct val="90000"/>
              </a:lnSpc>
              <a:buFontTx/>
              <a:buNone/>
            </a:pPr>
            <a:r>
              <a:rPr lang="en-US" dirty="0" smtClean="0"/>
              <a:t>			delusions</a:t>
            </a:r>
          </a:p>
          <a:p>
            <a:pPr marL="609600" indent="-609600" eaLnBrk="1" hangingPunct="1">
              <a:lnSpc>
                <a:spcPct val="90000"/>
              </a:lnSpc>
              <a:buFontTx/>
              <a:buNone/>
            </a:pPr>
            <a:r>
              <a:rPr lang="en-US" dirty="0" smtClean="0"/>
              <a:t>			hallucinations</a:t>
            </a:r>
          </a:p>
          <a:p>
            <a:pPr marL="609600" indent="-609600" eaLnBrk="1" hangingPunct="1">
              <a:lnSpc>
                <a:spcPct val="90000"/>
              </a:lnSpc>
              <a:buFontTx/>
              <a:buNone/>
            </a:pPr>
            <a:r>
              <a:rPr lang="en-US" dirty="0" smtClean="0"/>
              <a:t>			disorganized speech</a:t>
            </a:r>
          </a:p>
          <a:p>
            <a:pPr marL="609600" indent="-609600" eaLnBrk="1" hangingPunct="1">
              <a:lnSpc>
                <a:spcPct val="90000"/>
              </a:lnSpc>
              <a:buFontTx/>
              <a:buNone/>
            </a:pPr>
            <a:r>
              <a:rPr lang="en-US" dirty="0" smtClean="0"/>
              <a:t>			grossly disorganized or catatonic 		behavior</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457200" y="323850"/>
            <a:ext cx="8229600" cy="895350"/>
          </a:xfrm>
        </p:spPr>
        <p:txBody>
          <a:bodyPr/>
          <a:lstStyle/>
          <a:p>
            <a:pPr eaLnBrk="1" hangingPunct="1"/>
            <a:r>
              <a:rPr lang="en-US" dirty="0" smtClean="0"/>
              <a:t>Schizophrenia </a:t>
            </a:r>
            <a:r>
              <a:rPr lang="en-US" dirty="0" err="1" smtClean="0"/>
              <a:t>Con’t</a:t>
            </a:r>
            <a:endParaRPr lang="en-US" dirty="0" smtClean="0"/>
          </a:p>
        </p:txBody>
      </p:sp>
      <p:sp>
        <p:nvSpPr>
          <p:cNvPr id="135170" name="Rectangle 3"/>
          <p:cNvSpPr>
            <a:spLocks noGrp="1" noChangeArrowheads="1"/>
          </p:cNvSpPr>
          <p:nvPr>
            <p:ph type="body" idx="1"/>
          </p:nvPr>
        </p:nvSpPr>
        <p:spPr>
          <a:xfrm>
            <a:off x="457200" y="1143000"/>
            <a:ext cx="8229600" cy="5486400"/>
          </a:xfrm>
        </p:spPr>
        <p:txBody>
          <a:bodyPr/>
          <a:lstStyle/>
          <a:p>
            <a:pPr marL="609600" indent="-609600" eaLnBrk="1" hangingPunct="1">
              <a:lnSpc>
                <a:spcPct val="90000"/>
              </a:lnSpc>
              <a:buFontTx/>
              <a:buNone/>
            </a:pPr>
            <a:r>
              <a:rPr lang="en-US" dirty="0" smtClean="0"/>
              <a:t>		negative symptoms</a:t>
            </a:r>
          </a:p>
          <a:p>
            <a:pPr marL="609600" indent="-609600" eaLnBrk="1" hangingPunct="1">
              <a:lnSpc>
                <a:spcPct val="90000"/>
              </a:lnSpc>
              <a:buFontTx/>
              <a:buNone/>
            </a:pPr>
            <a:r>
              <a:rPr lang="en-US" dirty="0" smtClean="0"/>
              <a:t>			affective flattening</a:t>
            </a:r>
          </a:p>
          <a:p>
            <a:pPr marL="609600" indent="-609600" eaLnBrk="1" hangingPunct="1">
              <a:lnSpc>
                <a:spcPct val="90000"/>
              </a:lnSpc>
              <a:buFontTx/>
              <a:buNone/>
            </a:pPr>
            <a:r>
              <a:rPr lang="en-US" dirty="0" smtClean="0"/>
              <a:t>			</a:t>
            </a:r>
            <a:r>
              <a:rPr lang="en-US" dirty="0" err="1" smtClean="0"/>
              <a:t>alogia</a:t>
            </a:r>
            <a:endParaRPr lang="en-US" dirty="0" smtClean="0"/>
          </a:p>
          <a:p>
            <a:pPr marL="609600" indent="-609600" eaLnBrk="1" hangingPunct="1">
              <a:lnSpc>
                <a:spcPct val="90000"/>
              </a:lnSpc>
              <a:buFontTx/>
              <a:buNone/>
            </a:pPr>
            <a:r>
              <a:rPr lang="en-US" dirty="0" smtClean="0"/>
              <a:t>			</a:t>
            </a:r>
            <a:r>
              <a:rPr lang="en-US" dirty="0" err="1" smtClean="0"/>
              <a:t>avolition</a:t>
            </a:r>
            <a:endParaRPr lang="en-US" dirty="0" smtClean="0"/>
          </a:p>
          <a:p>
            <a:pPr marL="609600" indent="-609600" eaLnBrk="1" hangingPunct="1">
              <a:lnSpc>
                <a:spcPct val="90000"/>
              </a:lnSpc>
              <a:buFontTx/>
              <a:buNone/>
            </a:pPr>
            <a:r>
              <a:rPr lang="en-US" dirty="0" smtClean="0"/>
              <a:t>			</a:t>
            </a:r>
            <a:r>
              <a:rPr lang="en-US" dirty="0" err="1" smtClean="0"/>
              <a:t>Anhedonia</a:t>
            </a:r>
            <a:endParaRPr lang="en-US" dirty="0" smtClean="0"/>
          </a:p>
          <a:p>
            <a:pPr marL="609600" indent="-609600" eaLnBrk="1" hangingPunct="1">
              <a:lnSpc>
                <a:spcPct val="90000"/>
              </a:lnSpc>
              <a:buFontTx/>
              <a:buNone/>
            </a:pPr>
            <a:r>
              <a:rPr lang="en-US" dirty="0" smtClean="0"/>
              <a:t>B. Social/occupational dysfunction</a:t>
            </a:r>
          </a:p>
          <a:p>
            <a:pPr marL="609600" indent="-609600" eaLnBrk="1" hangingPunct="1">
              <a:lnSpc>
                <a:spcPct val="90000"/>
              </a:lnSpc>
              <a:buFontTx/>
              <a:buNone/>
            </a:pPr>
            <a:r>
              <a:rPr lang="en-US" dirty="0" smtClean="0"/>
              <a:t>C. Duration for at least 6 months</a:t>
            </a:r>
          </a:p>
          <a:p>
            <a:pPr marL="609600" indent="-609600" eaLnBrk="1" hangingPunct="1">
              <a:lnSpc>
                <a:spcPct val="90000"/>
              </a:lnSpc>
              <a:buFontTx/>
              <a:buNone/>
            </a:pPr>
            <a:r>
              <a:rPr lang="en-US" dirty="0" smtClean="0"/>
              <a:t>D. R/O schizoaffective, substance abuse or medical condition  </a:t>
            </a:r>
            <a:r>
              <a:rPr lang="en-US" dirty="0" smtClean="0">
                <a:hlinkClick r:id="rId3"/>
              </a:rPr>
              <a:t>http://www.youtube.com/watch?v=bWaFqw8XnpA</a:t>
            </a:r>
            <a:r>
              <a:rPr lang="en-US" dirty="0" smtClean="0"/>
              <a:t> </a:t>
            </a:r>
          </a:p>
          <a:p>
            <a:pPr marL="609600" indent="-609600" eaLnBrk="1" hangingPunct="1">
              <a:lnSpc>
                <a:spcPct val="90000"/>
              </a:lnSpc>
              <a:buFontTx/>
              <a:buNone/>
            </a:pPr>
            <a:r>
              <a:rPr lang="en-US" dirty="0" smtClean="0">
                <a:hlinkClick r:id="rId4"/>
              </a:rPr>
              <a:t>http://www.youtube.com/watch?feature=player_detailpage&amp;v=vo79NDNumlo</a:t>
            </a:r>
            <a:endParaRPr lang="en-US" dirty="0" smtClean="0"/>
          </a:p>
          <a:p>
            <a:pPr marL="609600" indent="-609600" eaLnBrk="1" hangingPunct="1">
              <a:lnSpc>
                <a:spcPct val="90000"/>
              </a:lnSpc>
              <a:buFontTx/>
              <a:buNone/>
            </a:pPr>
            <a:endParaRPr lang="en-US" dirty="0" smtClean="0"/>
          </a:p>
          <a:p>
            <a:pPr marL="609600" indent="-609600" eaLnBrk="1" hangingPunct="1">
              <a:lnSpc>
                <a:spcPct val="90000"/>
              </a:lnSpc>
              <a:buFontTx/>
              <a:buNone/>
            </a:pPr>
            <a:endParaRPr lang="en-US" dirty="0" smtClean="0"/>
          </a:p>
          <a:p>
            <a:pPr marL="609600" indent="-609600" eaLnBrk="1" hangingPunct="1">
              <a:lnSpc>
                <a:spcPct val="90000"/>
              </a:lnSpc>
              <a:buFontTx/>
              <a:buNone/>
            </a:pPr>
            <a:r>
              <a:rPr lang="en-US" dirty="0" smtClean="0"/>
              <a:t>				</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sz="4000" smtClean="0"/>
              <a:t>Typical (First Generation) Antipsychotic Medication</a:t>
            </a:r>
          </a:p>
        </p:txBody>
      </p:sp>
      <p:sp>
        <p:nvSpPr>
          <p:cNvPr id="139266" name="Rectangle 3"/>
          <p:cNvSpPr>
            <a:spLocks noGrp="1" noChangeArrowheads="1"/>
          </p:cNvSpPr>
          <p:nvPr>
            <p:ph type="body" idx="1"/>
          </p:nvPr>
        </p:nvSpPr>
        <p:spPr/>
        <p:txBody>
          <a:bodyPr/>
          <a:lstStyle/>
          <a:p>
            <a:pPr eaLnBrk="1" hangingPunct="1">
              <a:lnSpc>
                <a:spcPct val="90000"/>
              </a:lnSpc>
              <a:buFontTx/>
              <a:buNone/>
            </a:pPr>
            <a:r>
              <a:rPr lang="en-US" dirty="0" smtClean="0"/>
              <a:t>                                                   mg/day</a:t>
            </a:r>
          </a:p>
          <a:p>
            <a:pPr eaLnBrk="1" hangingPunct="1">
              <a:lnSpc>
                <a:spcPct val="90000"/>
              </a:lnSpc>
            </a:pPr>
            <a:r>
              <a:rPr lang="en-US" dirty="0" smtClean="0"/>
              <a:t>Chlorpromazine(</a:t>
            </a:r>
            <a:r>
              <a:rPr lang="en-US" dirty="0" err="1" smtClean="0"/>
              <a:t>Thorazine</a:t>
            </a:r>
            <a:r>
              <a:rPr lang="en-US" dirty="0" smtClean="0"/>
              <a:t>)    300-100</a:t>
            </a:r>
          </a:p>
          <a:p>
            <a:pPr eaLnBrk="1" hangingPunct="1">
              <a:lnSpc>
                <a:spcPct val="90000"/>
              </a:lnSpc>
            </a:pPr>
            <a:r>
              <a:rPr lang="en-US" dirty="0" err="1" smtClean="0"/>
              <a:t>Fluphenazine</a:t>
            </a:r>
            <a:r>
              <a:rPr lang="en-US" dirty="0" smtClean="0"/>
              <a:t>(</a:t>
            </a:r>
            <a:r>
              <a:rPr lang="en-US" dirty="0" err="1" smtClean="0"/>
              <a:t>Prolixin</a:t>
            </a:r>
            <a:r>
              <a:rPr lang="en-US" dirty="0" smtClean="0"/>
              <a:t>)	               5-20</a:t>
            </a:r>
          </a:p>
          <a:p>
            <a:pPr eaLnBrk="1" hangingPunct="1">
              <a:lnSpc>
                <a:spcPct val="90000"/>
              </a:lnSpc>
            </a:pPr>
            <a:r>
              <a:rPr lang="en-US" dirty="0" err="1" smtClean="0"/>
              <a:t>Mesoridazine</a:t>
            </a:r>
            <a:r>
              <a:rPr lang="en-US" dirty="0" smtClean="0"/>
              <a:t>(</a:t>
            </a:r>
            <a:r>
              <a:rPr lang="en-US" dirty="0" err="1" smtClean="0"/>
              <a:t>Serentil</a:t>
            </a:r>
            <a:r>
              <a:rPr lang="en-US" dirty="0" smtClean="0"/>
              <a:t>)            150-400</a:t>
            </a:r>
          </a:p>
          <a:p>
            <a:pPr eaLnBrk="1" hangingPunct="1">
              <a:lnSpc>
                <a:spcPct val="90000"/>
              </a:lnSpc>
            </a:pPr>
            <a:r>
              <a:rPr lang="en-US" dirty="0" err="1" smtClean="0"/>
              <a:t>Perphenazine</a:t>
            </a:r>
            <a:r>
              <a:rPr lang="en-US" dirty="0" smtClean="0"/>
              <a:t>(</a:t>
            </a:r>
            <a:r>
              <a:rPr lang="en-US" dirty="0" err="1" smtClean="0"/>
              <a:t>Trilafon</a:t>
            </a:r>
            <a:r>
              <a:rPr lang="en-US" dirty="0" smtClean="0"/>
              <a:t>)              16-64</a:t>
            </a:r>
          </a:p>
          <a:p>
            <a:pPr eaLnBrk="1" hangingPunct="1">
              <a:lnSpc>
                <a:spcPct val="90000"/>
              </a:lnSpc>
            </a:pPr>
            <a:r>
              <a:rPr lang="en-US" dirty="0" err="1" smtClean="0"/>
              <a:t>Thioridazine</a:t>
            </a:r>
            <a:r>
              <a:rPr lang="en-US" dirty="0" smtClean="0"/>
              <a:t>(</a:t>
            </a:r>
            <a:r>
              <a:rPr lang="en-US" dirty="0" err="1" smtClean="0"/>
              <a:t>Mellaril</a:t>
            </a:r>
            <a:r>
              <a:rPr lang="en-US" dirty="0" smtClean="0"/>
              <a:t>)               300-800</a:t>
            </a:r>
          </a:p>
          <a:p>
            <a:pPr eaLnBrk="1" hangingPunct="1">
              <a:lnSpc>
                <a:spcPct val="90000"/>
              </a:lnSpc>
            </a:pPr>
            <a:r>
              <a:rPr lang="en-US" dirty="0" err="1" smtClean="0"/>
              <a:t>Trifluoperazine</a:t>
            </a:r>
            <a:r>
              <a:rPr lang="en-US" dirty="0" smtClean="0"/>
              <a:t>(</a:t>
            </a:r>
            <a:r>
              <a:rPr lang="en-US" dirty="0" err="1" smtClean="0"/>
              <a:t>Stelazine</a:t>
            </a:r>
            <a:r>
              <a:rPr lang="en-US" dirty="0" smtClean="0"/>
              <a:t>)         15-50</a:t>
            </a:r>
          </a:p>
          <a:p>
            <a:pPr eaLnBrk="1" hangingPunct="1">
              <a:lnSpc>
                <a:spcPct val="90000"/>
              </a:lnSpc>
            </a:pPr>
            <a:r>
              <a:rPr lang="en-US" dirty="0" smtClean="0"/>
              <a:t>Haloperidol(</a:t>
            </a:r>
            <a:r>
              <a:rPr lang="en-US" dirty="0" err="1" smtClean="0"/>
              <a:t>Haldol</a:t>
            </a:r>
            <a:r>
              <a:rPr lang="en-US" dirty="0" smtClean="0"/>
              <a:t>)                     5-20</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en-US" sz="4000" smtClean="0"/>
              <a:t>Atypical (Second Generation) Antipsychotic Medication</a:t>
            </a:r>
            <a:br>
              <a:rPr lang="en-US" sz="4000" smtClean="0"/>
            </a:br>
            <a:endParaRPr lang="en-US" sz="4000" smtClean="0"/>
          </a:p>
        </p:txBody>
      </p:sp>
      <p:sp>
        <p:nvSpPr>
          <p:cNvPr id="140290" name="Rectangle 3"/>
          <p:cNvSpPr>
            <a:spLocks noGrp="1" noChangeArrowheads="1"/>
          </p:cNvSpPr>
          <p:nvPr>
            <p:ph type="body" idx="1"/>
          </p:nvPr>
        </p:nvSpPr>
        <p:spPr/>
        <p:txBody>
          <a:bodyPr/>
          <a:lstStyle/>
          <a:p>
            <a:pPr eaLnBrk="1" hangingPunct="1">
              <a:buFontTx/>
              <a:buNone/>
            </a:pPr>
            <a:r>
              <a:rPr lang="en-US" dirty="0" smtClean="0"/>
              <a:t>                                                </a:t>
            </a:r>
            <a:r>
              <a:rPr lang="en-US" dirty="0" smtClean="0">
                <a:solidFill>
                  <a:schemeClr val="bg1"/>
                </a:solidFill>
              </a:rPr>
              <a:t>mg/day</a:t>
            </a:r>
          </a:p>
          <a:p>
            <a:pPr eaLnBrk="1" hangingPunct="1"/>
            <a:r>
              <a:rPr lang="en-US" dirty="0" err="1" smtClean="0"/>
              <a:t>Aripiprazole</a:t>
            </a:r>
            <a:r>
              <a:rPr lang="en-US" dirty="0" smtClean="0"/>
              <a:t>(</a:t>
            </a:r>
            <a:r>
              <a:rPr lang="en-US" dirty="0" err="1" smtClean="0"/>
              <a:t>Abilify</a:t>
            </a:r>
            <a:r>
              <a:rPr lang="en-US" dirty="0" smtClean="0"/>
              <a:t>)		10-30</a:t>
            </a:r>
          </a:p>
          <a:p>
            <a:pPr eaLnBrk="1" hangingPunct="1"/>
            <a:r>
              <a:rPr lang="en-US" dirty="0" err="1" smtClean="0"/>
              <a:t>Clozapine</a:t>
            </a:r>
            <a:r>
              <a:rPr lang="en-US" dirty="0" smtClean="0"/>
              <a:t>(</a:t>
            </a:r>
            <a:r>
              <a:rPr lang="en-US" dirty="0" err="1" smtClean="0"/>
              <a:t>Clozaril</a:t>
            </a:r>
            <a:r>
              <a:rPr lang="en-US" dirty="0" smtClean="0"/>
              <a:t>)	      150-600</a:t>
            </a:r>
          </a:p>
          <a:p>
            <a:pPr eaLnBrk="1" hangingPunct="1"/>
            <a:r>
              <a:rPr lang="en-US" dirty="0" err="1" smtClean="0"/>
              <a:t>Olanzapine</a:t>
            </a:r>
            <a:r>
              <a:rPr lang="en-US" dirty="0" smtClean="0"/>
              <a:t> (</a:t>
            </a:r>
            <a:r>
              <a:rPr lang="en-US" dirty="0" err="1" smtClean="0"/>
              <a:t>Zyprexa</a:t>
            </a:r>
            <a:r>
              <a:rPr lang="en-US" dirty="0" smtClean="0"/>
              <a:t>)            10-30</a:t>
            </a:r>
          </a:p>
          <a:p>
            <a:pPr eaLnBrk="1" hangingPunct="1"/>
            <a:r>
              <a:rPr lang="en-US" dirty="0" err="1" smtClean="0"/>
              <a:t>Quetiapine</a:t>
            </a:r>
            <a:r>
              <a:rPr lang="en-US" dirty="0" smtClean="0"/>
              <a:t>(</a:t>
            </a:r>
            <a:r>
              <a:rPr lang="en-US" dirty="0" err="1" smtClean="0"/>
              <a:t>Seroquel</a:t>
            </a:r>
            <a:r>
              <a:rPr lang="en-US" dirty="0" smtClean="0"/>
              <a:t>)	       300-800</a:t>
            </a:r>
          </a:p>
          <a:p>
            <a:pPr eaLnBrk="1" hangingPunct="1"/>
            <a:r>
              <a:rPr lang="en-US" dirty="0" err="1" smtClean="0"/>
              <a:t>Risperidone</a:t>
            </a:r>
            <a:r>
              <a:rPr lang="en-US" dirty="0" smtClean="0"/>
              <a:t>(</a:t>
            </a:r>
            <a:r>
              <a:rPr lang="en-US" dirty="0" err="1" smtClean="0"/>
              <a:t>Risperdal</a:t>
            </a:r>
            <a:r>
              <a:rPr lang="en-US" dirty="0" smtClean="0"/>
              <a:t>)             2-8</a:t>
            </a:r>
          </a:p>
          <a:p>
            <a:pPr eaLnBrk="1" hangingPunct="1"/>
            <a:r>
              <a:rPr lang="en-US" dirty="0" err="1" smtClean="0"/>
              <a:t>Ziprasidone</a:t>
            </a:r>
            <a:r>
              <a:rPr lang="en-US" dirty="0" smtClean="0"/>
              <a:t>(</a:t>
            </a:r>
            <a:r>
              <a:rPr lang="en-US" dirty="0" err="1" smtClean="0"/>
              <a:t>Geodon</a:t>
            </a:r>
            <a:r>
              <a:rPr lang="en-US" dirty="0" smtClean="0"/>
              <a:t>)           120-200</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sz="4000" smtClean="0"/>
              <a:t>Major Side Effects of Antipsychotic Medications</a:t>
            </a:r>
          </a:p>
        </p:txBody>
      </p:sp>
      <p:sp>
        <p:nvSpPr>
          <p:cNvPr id="141314" name="Rectangle 3"/>
          <p:cNvSpPr>
            <a:spLocks noGrp="1" noChangeArrowheads="1"/>
          </p:cNvSpPr>
          <p:nvPr>
            <p:ph type="body" idx="1"/>
          </p:nvPr>
        </p:nvSpPr>
        <p:spPr/>
        <p:txBody>
          <a:bodyPr/>
          <a:lstStyle/>
          <a:p>
            <a:pPr eaLnBrk="1" hangingPunct="1">
              <a:lnSpc>
                <a:spcPct val="90000"/>
              </a:lnSpc>
              <a:buFontTx/>
              <a:buNone/>
            </a:pPr>
            <a:r>
              <a:rPr lang="en-US" dirty="0" smtClean="0"/>
              <a:t>Sedation</a:t>
            </a:r>
          </a:p>
          <a:p>
            <a:pPr eaLnBrk="1" hangingPunct="1">
              <a:lnSpc>
                <a:spcPct val="90000"/>
              </a:lnSpc>
              <a:buFontTx/>
              <a:buNone/>
            </a:pPr>
            <a:r>
              <a:rPr lang="en-US" dirty="0" smtClean="0"/>
              <a:t>Autonomic Effects</a:t>
            </a:r>
          </a:p>
          <a:p>
            <a:pPr eaLnBrk="1" hangingPunct="1">
              <a:lnSpc>
                <a:spcPct val="90000"/>
              </a:lnSpc>
              <a:buFontTx/>
              <a:buNone/>
            </a:pPr>
            <a:r>
              <a:rPr lang="en-US" dirty="0" smtClean="0"/>
              <a:t>Endocrine Effects</a:t>
            </a:r>
          </a:p>
          <a:p>
            <a:pPr eaLnBrk="1" hangingPunct="1">
              <a:lnSpc>
                <a:spcPct val="90000"/>
              </a:lnSpc>
              <a:buFontTx/>
              <a:buNone/>
            </a:pPr>
            <a:r>
              <a:rPr lang="en-US" dirty="0" smtClean="0"/>
              <a:t>Skin and Eye Complications</a:t>
            </a:r>
          </a:p>
          <a:p>
            <a:pPr eaLnBrk="1" hangingPunct="1">
              <a:lnSpc>
                <a:spcPct val="90000"/>
              </a:lnSpc>
              <a:buFontTx/>
              <a:buNone/>
            </a:pPr>
            <a:r>
              <a:rPr lang="en-US" dirty="0" smtClean="0"/>
              <a:t>Neurological Effects</a:t>
            </a:r>
          </a:p>
          <a:p>
            <a:pPr eaLnBrk="1" hangingPunct="1">
              <a:lnSpc>
                <a:spcPct val="90000"/>
              </a:lnSpc>
              <a:buFontTx/>
              <a:buNone/>
            </a:pPr>
            <a:r>
              <a:rPr lang="en-US" dirty="0" smtClean="0"/>
              <a:t>		- </a:t>
            </a:r>
            <a:r>
              <a:rPr lang="en-US" dirty="0" err="1" smtClean="0"/>
              <a:t>Dystonia</a:t>
            </a:r>
            <a:endParaRPr lang="en-US" dirty="0" smtClean="0"/>
          </a:p>
          <a:p>
            <a:pPr eaLnBrk="1" hangingPunct="1">
              <a:lnSpc>
                <a:spcPct val="90000"/>
              </a:lnSpc>
              <a:buFontTx/>
              <a:buNone/>
            </a:pPr>
            <a:r>
              <a:rPr lang="en-US" dirty="0" smtClean="0"/>
              <a:t>		- Pseudo parkinsonism</a:t>
            </a:r>
          </a:p>
          <a:p>
            <a:pPr eaLnBrk="1" hangingPunct="1">
              <a:lnSpc>
                <a:spcPct val="90000"/>
              </a:lnSpc>
              <a:buFontTx/>
              <a:buNone/>
            </a:pPr>
            <a:r>
              <a:rPr lang="en-US" dirty="0" smtClean="0"/>
              <a:t>		- </a:t>
            </a:r>
            <a:r>
              <a:rPr lang="en-US" dirty="0" err="1" smtClean="0"/>
              <a:t>Akinesia</a:t>
            </a:r>
            <a:endParaRPr lang="en-US" dirty="0" smtClean="0"/>
          </a:p>
          <a:p>
            <a:pPr eaLnBrk="1" hangingPunct="1">
              <a:lnSpc>
                <a:spcPct val="90000"/>
              </a:lnSpc>
              <a:buFontTx/>
              <a:buNone/>
            </a:pPr>
            <a:r>
              <a:rPr lang="en-US" dirty="0" smtClean="0"/>
              <a:t>		- </a:t>
            </a:r>
            <a:r>
              <a:rPr lang="en-US" dirty="0" err="1" smtClean="0"/>
              <a:t>Akathisia</a:t>
            </a:r>
            <a:endParaRPr lang="en-US" dirty="0" smtClean="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r>
              <a:rPr lang="en-US" sz="4000" dirty="0" smtClean="0"/>
              <a:t>Major Side Effects of Antipsychotic Medications, Cont.</a:t>
            </a:r>
          </a:p>
        </p:txBody>
      </p:sp>
      <p:sp>
        <p:nvSpPr>
          <p:cNvPr id="142338" name="Rectangle 3"/>
          <p:cNvSpPr>
            <a:spLocks noGrp="1" noChangeArrowheads="1"/>
          </p:cNvSpPr>
          <p:nvPr>
            <p:ph type="body" idx="1"/>
          </p:nvPr>
        </p:nvSpPr>
        <p:spPr/>
        <p:txBody>
          <a:bodyPr/>
          <a:lstStyle/>
          <a:p>
            <a:pPr eaLnBrk="1" hangingPunct="1">
              <a:buFontTx/>
              <a:buNone/>
            </a:pPr>
            <a:r>
              <a:rPr lang="en-US" sz="3600" dirty="0" err="1" smtClean="0"/>
              <a:t>Tardive</a:t>
            </a:r>
            <a:r>
              <a:rPr lang="en-US" sz="3600" dirty="0" smtClean="0"/>
              <a:t> </a:t>
            </a:r>
            <a:r>
              <a:rPr lang="en-US" sz="3600" dirty="0" err="1" smtClean="0"/>
              <a:t>Dyskinesia</a:t>
            </a:r>
            <a:endParaRPr lang="en-US" sz="3600" dirty="0" smtClean="0"/>
          </a:p>
          <a:p>
            <a:pPr eaLnBrk="1" hangingPunct="1">
              <a:buFontTx/>
              <a:buNone/>
            </a:pPr>
            <a:r>
              <a:rPr lang="en-US" sz="3600" dirty="0" err="1" smtClean="0"/>
              <a:t>Neuroleptic</a:t>
            </a:r>
            <a:r>
              <a:rPr lang="en-US" sz="3600" dirty="0" smtClean="0"/>
              <a:t> Malignant Syndrome</a:t>
            </a:r>
          </a:p>
          <a:p>
            <a:pPr eaLnBrk="1" hangingPunct="1">
              <a:buFontTx/>
              <a:buNone/>
            </a:pPr>
            <a:r>
              <a:rPr lang="en-US" sz="3600" dirty="0" err="1" smtClean="0"/>
              <a:t>Agranulocytosis</a:t>
            </a:r>
            <a:endParaRPr lang="en-US" sz="3600" dirty="0" smtClean="0"/>
          </a:p>
          <a:p>
            <a:pPr eaLnBrk="1" hangingPunct="1">
              <a:buFontTx/>
              <a:buNone/>
            </a:pPr>
            <a:r>
              <a:rPr lang="en-US" sz="3600" dirty="0" smtClean="0"/>
              <a:t>Seizures</a:t>
            </a:r>
          </a:p>
          <a:p>
            <a:pPr eaLnBrk="1" hangingPunct="1">
              <a:buFontTx/>
              <a:buNone/>
            </a:pPr>
            <a:r>
              <a:rPr lang="en-US" sz="3600" dirty="0" smtClean="0"/>
              <a:t>Sudden Death</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ELDERLY </a:t>
            </a:r>
            <a:endParaRPr lang="en-US" dirty="0"/>
          </a:p>
        </p:txBody>
      </p:sp>
      <p:sp>
        <p:nvSpPr>
          <p:cNvPr id="3" name="Content Placeholder 2"/>
          <p:cNvSpPr>
            <a:spLocks noGrp="1"/>
          </p:cNvSpPr>
          <p:nvPr>
            <p:ph idx="1"/>
          </p:nvPr>
        </p:nvSpPr>
        <p:spPr/>
        <p:txBody>
          <a:bodyPr/>
          <a:lstStyle/>
          <a:p>
            <a:r>
              <a:rPr lang="en-US" dirty="0" smtClean="0"/>
              <a:t>Dementias (</a:t>
            </a:r>
            <a:r>
              <a:rPr lang="en-US" dirty="0" err="1" smtClean="0"/>
              <a:t>Alzheimers</a:t>
            </a:r>
            <a:r>
              <a:rPr lang="en-US" dirty="0" smtClean="0"/>
              <a:t> Type)</a:t>
            </a:r>
          </a:p>
          <a:p>
            <a:r>
              <a:rPr lang="en-US" dirty="0" smtClean="0"/>
              <a:t>Anxiety Disorders</a:t>
            </a:r>
          </a:p>
          <a:p>
            <a:r>
              <a:rPr lang="en-US" dirty="0" smtClean="0"/>
              <a:t>Mood Disorders (Depression/Bipolar)</a:t>
            </a:r>
          </a:p>
          <a:p>
            <a:r>
              <a:rPr lang="en-US" dirty="0" smtClean="0"/>
              <a:t>Psychotic Disorders (</a:t>
            </a:r>
            <a:r>
              <a:rPr lang="en-US" smtClean="0"/>
              <a:t>Schizophrenia/Medical condition)</a:t>
            </a:r>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(Dementia) </a:t>
            </a:r>
            <a:endParaRPr lang="en-US" dirty="0"/>
          </a:p>
        </p:txBody>
      </p:sp>
      <p:sp>
        <p:nvSpPr>
          <p:cNvPr id="3" name="Content Placeholder 2"/>
          <p:cNvSpPr>
            <a:spLocks noGrp="1"/>
          </p:cNvSpPr>
          <p:nvPr>
            <p:ph idx="1"/>
          </p:nvPr>
        </p:nvSpPr>
        <p:spPr/>
        <p:txBody>
          <a:bodyPr/>
          <a:lstStyle/>
          <a:p>
            <a:r>
              <a:rPr lang="en-US" dirty="0" smtClean="0"/>
              <a:t>A. The development of multiple cognitive deficits manifested by both:</a:t>
            </a:r>
            <a:endParaRPr lang="ja-JP" altLang="en-US" smtClean="0"/>
          </a:p>
          <a:p>
            <a:r>
              <a:rPr lang="en-US" dirty="0" smtClean="0"/>
              <a:t>1.Memory impairment (impaired ability to learn new information or to recall previously learned information)</a:t>
            </a:r>
            <a:endParaRPr lang="ja-JP" altLang="en-US" smtClean="0"/>
          </a:p>
          <a:p>
            <a:r>
              <a:rPr lang="en-US" dirty="0" smtClean="0"/>
              <a:t>2.One or more of the following cognitive disturbances:</a:t>
            </a:r>
            <a:endParaRPr lang="ja-JP" altLang="en-US" smtClean="0"/>
          </a:p>
          <a:p>
            <a:r>
              <a:rPr lang="en-US" dirty="0" smtClean="0"/>
              <a:t>(a) aphasia (language disturbance)</a:t>
            </a:r>
            <a:endParaRPr lang="ja-JP" altLang="en-US" smtClean="0"/>
          </a:p>
          <a:p>
            <a:r>
              <a:rPr lang="en-US" dirty="0" smtClean="0"/>
              <a:t>(b) </a:t>
            </a:r>
            <a:r>
              <a:rPr lang="en-US" dirty="0" err="1" smtClean="0"/>
              <a:t>apraxia</a:t>
            </a:r>
            <a:r>
              <a:rPr lang="en-US" dirty="0" smtClean="0"/>
              <a:t> (impaired ability to carry out motor activities </a:t>
            </a:r>
            <a:r>
              <a:rPr lang="en-US" dirty="0" err="1" smtClean="0"/>
              <a:t>depite</a:t>
            </a:r>
            <a:r>
              <a:rPr lang="en-US" dirty="0" smtClean="0"/>
              <a:t> intact motor function)</a:t>
            </a:r>
            <a:endParaRPr lang="ja-JP" altLang="en-US" smtClean="0"/>
          </a:p>
          <a:p>
            <a:r>
              <a:rPr lang="en-US" dirty="0" smtClean="0"/>
              <a:t>(c) </a:t>
            </a:r>
            <a:r>
              <a:rPr lang="en-US" dirty="0" err="1" smtClean="0"/>
              <a:t>agnosia</a:t>
            </a:r>
            <a:r>
              <a:rPr lang="en-US" dirty="0" smtClean="0"/>
              <a:t> (failure to recognize or identify objects despite intact sensory function)</a:t>
            </a:r>
            <a:endParaRPr lang="ja-JP" altLang="en-US" smtClean="0"/>
          </a:p>
          <a:p>
            <a:r>
              <a:rPr lang="en-US" dirty="0" smtClean="0"/>
              <a:t>(d) disturbance in executive functioning (i.e., planning, organizing, sequencing, abstracting)</a:t>
            </a:r>
            <a:endParaRPr lang="ja-JP"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sz="3800" dirty="0" smtClean="0"/>
              <a:t>Social Environment/Information Overload</a:t>
            </a:r>
            <a:endParaRPr lang="en-US" sz="3800" dirty="0"/>
          </a:p>
        </p:txBody>
      </p:sp>
      <p:sp>
        <p:nvSpPr>
          <p:cNvPr id="3" name="Content Placeholder 2"/>
          <p:cNvSpPr>
            <a:spLocks noGrp="1"/>
          </p:cNvSpPr>
          <p:nvPr>
            <p:ph idx="1"/>
          </p:nvPr>
        </p:nvSpPr>
        <p:spPr>
          <a:xfrm>
            <a:off x="457200" y="1524000"/>
            <a:ext cx="8229600" cy="4389437"/>
          </a:xfrm>
        </p:spPr>
        <p:txBody>
          <a:bodyPr/>
          <a:lstStyle/>
          <a:p>
            <a:pPr marL="514350" indent="-514350">
              <a:buNone/>
            </a:pPr>
            <a:r>
              <a:rPr lang="en-US" dirty="0" smtClean="0"/>
              <a:t>	A. </a:t>
            </a:r>
            <a:r>
              <a:rPr lang="en-US" sz="2400" dirty="0" smtClean="0"/>
              <a:t>Biomedical model limitations/failures (</a:t>
            </a:r>
            <a:r>
              <a:rPr lang="en-US" sz="2400" dirty="0" err="1" smtClean="0"/>
              <a:t>Liebenson</a:t>
            </a:r>
            <a:r>
              <a:rPr lang="en-US" sz="2400" dirty="0" smtClean="0"/>
              <a:t>)</a:t>
            </a:r>
          </a:p>
          <a:p>
            <a:pPr marL="881063" lvl="1" indent="-514350">
              <a:buAutoNum type="arabicPeriod"/>
            </a:pPr>
            <a:r>
              <a:rPr lang="en-US" dirty="0" smtClean="0"/>
              <a:t>Overemphasis on structural diagnosis</a:t>
            </a:r>
          </a:p>
          <a:p>
            <a:pPr marL="881063" lvl="1" indent="-514350">
              <a:buAutoNum type="arabicPeriod"/>
            </a:pPr>
            <a:r>
              <a:rPr lang="en-US" dirty="0" smtClean="0"/>
              <a:t>Over prescription  of  bed rest</a:t>
            </a:r>
          </a:p>
          <a:p>
            <a:pPr marL="881063" lvl="1" indent="-514350">
              <a:buAutoNum type="arabicPeriod"/>
            </a:pPr>
            <a:r>
              <a:rPr lang="en-US" dirty="0" smtClean="0"/>
              <a:t>Overuse of  Surgery</a:t>
            </a:r>
          </a:p>
          <a:p>
            <a:pPr marL="881063" lvl="1" indent="-514350">
              <a:buNone/>
            </a:pPr>
            <a:endParaRPr lang="en-US" dirty="0" smtClean="0"/>
          </a:p>
          <a:p>
            <a:pPr marL="881063" lvl="1" indent="-514350">
              <a:buNone/>
            </a:pPr>
            <a:r>
              <a:rPr lang="en-US" dirty="0" smtClean="0"/>
              <a:t>B. </a:t>
            </a:r>
            <a:r>
              <a:rPr lang="en-US" smtClean="0"/>
              <a:t>Biomedical Model Complicating </a:t>
            </a:r>
            <a:r>
              <a:rPr lang="en-US" dirty="0" smtClean="0"/>
              <a:t>Factors</a:t>
            </a:r>
          </a:p>
          <a:p>
            <a:pPr marL="881063" lvl="1" indent="-514350">
              <a:buNone/>
            </a:pPr>
            <a:r>
              <a:rPr lang="en-US" dirty="0" smtClean="0"/>
              <a:t>	4. overemphasis on pharmaceutical management</a:t>
            </a:r>
          </a:p>
          <a:p>
            <a:pPr marL="881063" lvl="1" indent="-514350">
              <a:buNone/>
            </a:pPr>
            <a:r>
              <a:rPr lang="en-US" dirty="0" smtClean="0"/>
              <a:t>	5. insurance based acute care focus</a:t>
            </a:r>
          </a:p>
          <a:p>
            <a:pPr marL="881063" lvl="1" indent="-514350">
              <a:buNone/>
            </a:pPr>
            <a:r>
              <a:rPr lang="en-US" dirty="0" smtClean="0"/>
              <a:t>	6.  Societal psychological mindset =no pain means no problem</a:t>
            </a:r>
          </a:p>
          <a:p>
            <a:pPr marL="881063" lvl="1" indent="-514350">
              <a:buNone/>
            </a:pPr>
            <a:endParaRPr lang="en-US" dirty="0" smtClean="0"/>
          </a:p>
          <a:p>
            <a:pPr marL="881063" lvl="1" indent="-514350">
              <a:buNone/>
            </a:pPr>
            <a:endParaRPr lang="en-US" dirty="0" smtClean="0"/>
          </a:p>
          <a:p>
            <a:pPr marL="881063" lvl="1" indent="-514350">
              <a:buAutoNum type="arabicPeriod"/>
            </a:pPr>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ALZHEIMERS (Dementia) </a:t>
            </a:r>
            <a:endParaRPr lang="en-US" dirty="0"/>
          </a:p>
        </p:txBody>
      </p:sp>
      <p:sp>
        <p:nvSpPr>
          <p:cNvPr id="3" name="Content Placeholder 2"/>
          <p:cNvSpPr>
            <a:spLocks noGrp="1"/>
          </p:cNvSpPr>
          <p:nvPr>
            <p:ph idx="1"/>
          </p:nvPr>
        </p:nvSpPr>
        <p:spPr>
          <a:xfrm>
            <a:off x="457200" y="1371600"/>
            <a:ext cx="8229600" cy="4389437"/>
          </a:xfrm>
        </p:spPr>
        <p:txBody>
          <a:bodyPr/>
          <a:lstStyle/>
          <a:p>
            <a:r>
              <a:rPr lang="en-US" dirty="0" smtClean="0"/>
              <a:t>B. The cognitive deficits in criteria A1 and A2 each cause significant impairment in social or occupational functioning and represent a significant decline from a previous level of functioning.</a:t>
            </a:r>
            <a:endParaRPr lang="ja-JP" altLang="en-US" smtClean="0"/>
          </a:p>
          <a:p>
            <a:r>
              <a:rPr lang="en-US" dirty="0" smtClean="0"/>
              <a:t>C. The course is characterized by gradual onset and continuing cognitive decline. </a:t>
            </a:r>
            <a:endParaRPr lang="ja-JP" altLang="en-US" smtClean="0"/>
          </a:p>
          <a:p>
            <a:r>
              <a:rPr lang="en-US" dirty="0" smtClean="0"/>
              <a:t>D. The cognitive deficits in Criteria A1 and A2 are not due to any of the following: </a:t>
            </a:r>
            <a:endParaRPr lang="ja-JP" altLang="en-US" smtClean="0"/>
          </a:p>
          <a:p>
            <a:r>
              <a:rPr lang="en-US" dirty="0" smtClean="0"/>
              <a:t>(1) other central nervous system conditions that cause progressive deficits in memory and cognition (e.g., </a:t>
            </a:r>
            <a:r>
              <a:rPr lang="en-US" dirty="0" err="1" smtClean="0"/>
              <a:t>cerebrovascular</a:t>
            </a:r>
            <a:r>
              <a:rPr lang="en-US" dirty="0" smtClean="0"/>
              <a:t> disease, Parkinson's disease, Huntington's disease, subdural hematoma, normal-pressure hydrocephalus, brain tumor) </a:t>
            </a:r>
            <a:endParaRPr lang="ja-JP" altLang="en-US" smtClean="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(Dementia) </a:t>
            </a:r>
            <a:endParaRPr lang="en-US" dirty="0"/>
          </a:p>
        </p:txBody>
      </p:sp>
      <p:sp>
        <p:nvSpPr>
          <p:cNvPr id="3" name="Content Placeholder 2"/>
          <p:cNvSpPr>
            <a:spLocks noGrp="1"/>
          </p:cNvSpPr>
          <p:nvPr>
            <p:ph idx="1"/>
          </p:nvPr>
        </p:nvSpPr>
        <p:spPr/>
        <p:txBody>
          <a:bodyPr/>
          <a:lstStyle/>
          <a:p>
            <a:r>
              <a:rPr lang="en-US" dirty="0" smtClean="0"/>
              <a:t>(2) systemic conditions that are known to cause dementia (e.g., hypothyroidism, vitamin B or folic acid deficiency, niacin deficiency, </a:t>
            </a:r>
            <a:r>
              <a:rPr lang="en-US" dirty="0" err="1" smtClean="0"/>
              <a:t>hypercalcemia</a:t>
            </a:r>
            <a:r>
              <a:rPr lang="en-US" dirty="0" smtClean="0"/>
              <a:t>, </a:t>
            </a:r>
            <a:r>
              <a:rPr lang="en-US" dirty="0" err="1" smtClean="0"/>
              <a:t>neurosyphilis</a:t>
            </a:r>
            <a:r>
              <a:rPr lang="en-US" dirty="0" smtClean="0"/>
              <a:t>, HIV infection) </a:t>
            </a:r>
            <a:endParaRPr lang="ja-JP" altLang="en-US" smtClean="0"/>
          </a:p>
          <a:p>
            <a:r>
              <a:rPr lang="en-US" dirty="0" smtClean="0"/>
              <a:t>(3) substance-induced conditions </a:t>
            </a:r>
            <a:endParaRPr lang="ja-JP" altLang="en-US" smtClean="0"/>
          </a:p>
          <a:p>
            <a:r>
              <a:rPr lang="en-US" dirty="0" smtClean="0"/>
              <a:t>E. The deficits do not occur exclusively during the course of a delirium</a:t>
            </a:r>
            <a:endParaRPr lang="ja-JP" altLang="en-US" smtClean="0"/>
          </a:p>
          <a:p>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 (Elderly)</a:t>
            </a:r>
            <a:endParaRPr lang="en-US" dirty="0"/>
          </a:p>
        </p:txBody>
      </p:sp>
      <p:sp>
        <p:nvSpPr>
          <p:cNvPr id="3" name="Content Placeholder 2"/>
          <p:cNvSpPr>
            <a:spLocks noGrp="1"/>
          </p:cNvSpPr>
          <p:nvPr>
            <p:ph idx="1"/>
          </p:nvPr>
        </p:nvSpPr>
        <p:spPr/>
        <p:txBody>
          <a:bodyPr/>
          <a:lstStyle/>
          <a:p>
            <a:r>
              <a:rPr lang="en-US" dirty="0" smtClean="0"/>
              <a:t>Panic disorder with or without agoraphobia: The main characteristic of panic disorder is the occurrence of a panic attack linked with the fear of another attack. Agoraphobia is not, within a clinical setting, </a:t>
            </a:r>
            <a:r>
              <a:rPr lang="en-US" dirty="0" err="1" smtClean="0"/>
              <a:t>categorised</a:t>
            </a:r>
            <a:r>
              <a:rPr lang="en-US" dirty="0" smtClean="0"/>
              <a:t> as a disorder but is usually associated in some way with panic disorder. Agoraphobics are afraid of places or situations in which they may have another attack and be unable to leave or find someone to help them.</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 (Elderly)</a:t>
            </a:r>
            <a:endParaRPr lang="en-US" dirty="0"/>
          </a:p>
        </p:txBody>
      </p:sp>
      <p:sp>
        <p:nvSpPr>
          <p:cNvPr id="3" name="Content Placeholder 2"/>
          <p:cNvSpPr>
            <a:spLocks noGrp="1"/>
          </p:cNvSpPr>
          <p:nvPr>
            <p:ph idx="1"/>
          </p:nvPr>
        </p:nvSpPr>
        <p:spPr/>
        <p:txBody>
          <a:bodyPr/>
          <a:lstStyle/>
          <a:p>
            <a:r>
              <a:rPr lang="en-US" dirty="0" smtClean="0"/>
              <a:t>Phobias: Specific phobias and social phobia are both included under this heading. A phobia is described as an intense and irrational fear of a specific object or situation that is so intense it can cause the individual to be compelled to go to great lengths to avoid it. Phobias can be about harmful things or situations that present a risk but they can also be of harmless situations, objects or sometimes animals. Social phobia can include a fear of being judged, </a:t>
            </a:r>
            <a:r>
              <a:rPr lang="en-US" dirty="0" err="1" smtClean="0"/>
              <a:t>scrutinised</a:t>
            </a:r>
            <a:r>
              <a:rPr lang="en-US" dirty="0" smtClean="0"/>
              <a:t> or humiliated in some way. It can show itself with a fear doing certain things in front of others such as public speaking or using the toilet.</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 (Elderly)</a:t>
            </a:r>
            <a:endParaRPr lang="en-US" dirty="0"/>
          </a:p>
        </p:txBody>
      </p:sp>
      <p:sp>
        <p:nvSpPr>
          <p:cNvPr id="3" name="Content Placeholder 2"/>
          <p:cNvSpPr>
            <a:spLocks noGrp="1"/>
          </p:cNvSpPr>
          <p:nvPr>
            <p:ph idx="1"/>
          </p:nvPr>
        </p:nvSpPr>
        <p:spPr/>
        <p:txBody>
          <a:bodyPr/>
          <a:lstStyle/>
          <a:p>
            <a:r>
              <a:rPr lang="en-US" dirty="0" smtClean="0"/>
              <a:t>Obsessive Compulsive Disorder is </a:t>
            </a:r>
            <a:r>
              <a:rPr lang="en-US" dirty="0" err="1" smtClean="0"/>
              <a:t>characterised</a:t>
            </a:r>
            <a:r>
              <a:rPr lang="en-US" dirty="0" smtClean="0"/>
              <a:t> by unwanted, intrusive, persistent or repetitive </a:t>
            </a:r>
            <a:r>
              <a:rPr lang="en-US" dirty="0" err="1" smtClean="0"/>
              <a:t>behaviours</a:t>
            </a:r>
            <a:r>
              <a:rPr lang="en-US" dirty="0" smtClean="0"/>
              <a:t>. These will reflect a person’s attempts to control them and the anxiety caused by them. OCD effects around 2-3% of the population making it far more common than it was previously considered to be.</a:t>
            </a:r>
          </a:p>
          <a:p>
            <a:r>
              <a:rPr lang="en-US" dirty="0" smtClean="0"/>
              <a:t>Stress disorders: This includes post traumatic stress disorder (PTSD) and acute stress disorders. These are </a:t>
            </a:r>
            <a:r>
              <a:rPr lang="en-US" dirty="0" err="1" smtClean="0"/>
              <a:t>categorised</a:t>
            </a:r>
            <a:r>
              <a:rPr lang="en-US" dirty="0" smtClean="0"/>
              <a:t> as being a symptomatic response to a traumatic experience that the individual has had.</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 (Elderly)</a:t>
            </a:r>
            <a:endParaRPr lang="en-US" dirty="0"/>
          </a:p>
        </p:txBody>
      </p:sp>
      <p:sp>
        <p:nvSpPr>
          <p:cNvPr id="3" name="Content Placeholder 2"/>
          <p:cNvSpPr>
            <a:spLocks noGrp="1"/>
          </p:cNvSpPr>
          <p:nvPr>
            <p:ph idx="1"/>
          </p:nvPr>
        </p:nvSpPr>
        <p:spPr/>
        <p:txBody>
          <a:bodyPr/>
          <a:lstStyle/>
          <a:p>
            <a:r>
              <a:rPr lang="en-US" dirty="0" err="1" smtClean="0"/>
              <a:t>Generalised</a:t>
            </a:r>
            <a:r>
              <a:rPr lang="en-US" dirty="0" smtClean="0"/>
              <a:t> Anxiety Disorder (GAD) is the most commonly diagnosed anxiety disorder and usually affects young adults.</a:t>
            </a:r>
          </a:p>
          <a:p>
            <a:r>
              <a:rPr lang="en-US" dirty="0" smtClean="0"/>
              <a:t>Anxiety disorders due to known physical cause: This includes medical conditions and symptoms caused by drug misuse.</a:t>
            </a:r>
          </a:p>
          <a:p>
            <a:r>
              <a:rPr lang="en-US" dirty="0" smtClean="0"/>
              <a:t>Anxiety disorder not otherwise specified: This is not a separate type of disorder but included in order to cover symptoms that do not meet the criteria for any of the other anxiety disorders.</a:t>
            </a:r>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Somatization</a:t>
            </a:r>
            <a:endParaRPr lang="en-US" dirty="0"/>
          </a:p>
        </p:txBody>
      </p:sp>
      <p:sp>
        <p:nvSpPr>
          <p:cNvPr id="3" name="Content Placeholder 2"/>
          <p:cNvSpPr>
            <a:spLocks noGrp="1"/>
          </p:cNvSpPr>
          <p:nvPr>
            <p:ph idx="1"/>
          </p:nvPr>
        </p:nvSpPr>
        <p:spPr/>
        <p:txBody>
          <a:bodyPr/>
          <a:lstStyle/>
          <a:p>
            <a:r>
              <a:rPr lang="en-US" smtClean="0"/>
              <a:t>Definition</a:t>
            </a:r>
            <a:endParaRPr lang="en-US" dirty="0" smtClean="0"/>
          </a:p>
          <a:p>
            <a:r>
              <a:rPr lang="en-US" dirty="0" smtClean="0"/>
              <a:t> the conversion of mental experiences or states into bodily symptoms</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457200" y="457200"/>
            <a:ext cx="8229600" cy="1143000"/>
          </a:xfrm>
        </p:spPr>
        <p:txBody>
          <a:bodyPr/>
          <a:lstStyle/>
          <a:p>
            <a:pPr eaLnBrk="1" hangingPunct="1"/>
            <a:r>
              <a:rPr lang="en-US" dirty="0" err="1" smtClean="0"/>
              <a:t>Somatization</a:t>
            </a:r>
            <a:r>
              <a:rPr lang="en-US" dirty="0" smtClean="0"/>
              <a:t> Disorder</a:t>
            </a:r>
          </a:p>
        </p:txBody>
      </p:sp>
      <p:sp>
        <p:nvSpPr>
          <p:cNvPr id="144386" name="Rectangle 3"/>
          <p:cNvSpPr>
            <a:spLocks noGrp="1" noChangeArrowheads="1"/>
          </p:cNvSpPr>
          <p:nvPr>
            <p:ph type="body" idx="1"/>
          </p:nvPr>
        </p:nvSpPr>
        <p:spPr>
          <a:xfrm>
            <a:off x="457200" y="1600200"/>
            <a:ext cx="8229600" cy="5029200"/>
          </a:xfrm>
        </p:spPr>
        <p:txBody>
          <a:bodyPr/>
          <a:lstStyle/>
          <a:p>
            <a:pPr eaLnBrk="1" hangingPunct="1">
              <a:buFontTx/>
              <a:buNone/>
            </a:pPr>
            <a:r>
              <a:rPr lang="en-US" dirty="0" smtClean="0"/>
              <a:t>A history of many physical complaints beginning before age 30 years.</a:t>
            </a:r>
          </a:p>
          <a:p>
            <a:pPr eaLnBrk="1" hangingPunct="1">
              <a:buFontTx/>
              <a:buNone/>
            </a:pPr>
            <a:r>
              <a:rPr lang="en-US" dirty="0" smtClean="0"/>
              <a:t>Occurs over a period of several years</a:t>
            </a:r>
          </a:p>
          <a:p>
            <a:pPr eaLnBrk="1" hangingPunct="1">
              <a:buFontTx/>
              <a:buNone/>
            </a:pPr>
            <a:r>
              <a:rPr lang="en-US" dirty="0" smtClean="0"/>
              <a:t>Results in treatment being sought or significant impairment in social, occupational, or other important areas of functioning.</a:t>
            </a:r>
          </a:p>
          <a:p>
            <a:pPr eaLnBrk="1" hangingPunct="1">
              <a:buFontTx/>
              <a:buNone/>
            </a:pPr>
            <a:endParaRPr lang="en-US" dirty="0" smtClean="0"/>
          </a:p>
          <a:p>
            <a:pPr eaLnBrk="1" hangingPunct="1">
              <a:buFontTx/>
              <a:buNone/>
            </a:pPr>
            <a:r>
              <a:rPr lang="en-US" dirty="0" smtClean="0"/>
              <a:t>Each of the following criteria must be met:</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457200" y="457200"/>
            <a:ext cx="8229600" cy="1143000"/>
          </a:xfrm>
        </p:spPr>
        <p:txBody>
          <a:bodyPr/>
          <a:lstStyle/>
          <a:p>
            <a:pPr eaLnBrk="1" hangingPunct="1"/>
            <a:r>
              <a:rPr lang="en-US" dirty="0" err="1" smtClean="0"/>
              <a:t>Somatization</a:t>
            </a:r>
            <a:r>
              <a:rPr lang="en-US" dirty="0" smtClean="0"/>
              <a:t> Disorder </a:t>
            </a:r>
            <a:r>
              <a:rPr lang="en-US" dirty="0" err="1" smtClean="0"/>
              <a:t>Con’t</a:t>
            </a:r>
            <a:endParaRPr lang="en-US" dirty="0" smtClean="0"/>
          </a:p>
        </p:txBody>
      </p:sp>
      <p:sp>
        <p:nvSpPr>
          <p:cNvPr id="145410" name="Rectangle 3"/>
          <p:cNvSpPr>
            <a:spLocks noGrp="1" noChangeArrowheads="1"/>
          </p:cNvSpPr>
          <p:nvPr>
            <p:ph type="body" idx="1"/>
          </p:nvPr>
        </p:nvSpPr>
        <p:spPr>
          <a:xfrm>
            <a:off x="457200" y="1600200"/>
            <a:ext cx="8229600" cy="5029200"/>
          </a:xfrm>
        </p:spPr>
        <p:txBody>
          <a:bodyPr/>
          <a:lstStyle/>
          <a:p>
            <a:pPr eaLnBrk="1" hangingPunct="1">
              <a:buFontTx/>
              <a:buNone/>
            </a:pPr>
            <a:r>
              <a:rPr lang="en-US" sz="2800" dirty="0" smtClean="0">
                <a:solidFill>
                  <a:schemeClr val="bg1"/>
                </a:solidFill>
              </a:rPr>
              <a:t>	</a:t>
            </a:r>
            <a:r>
              <a:rPr lang="en-US" sz="2800" dirty="0" smtClean="0"/>
              <a:t>a. four pain symptoms</a:t>
            </a:r>
          </a:p>
          <a:p>
            <a:pPr eaLnBrk="1" hangingPunct="1">
              <a:buFontTx/>
              <a:buNone/>
            </a:pPr>
            <a:r>
              <a:rPr lang="en-US" sz="2800" dirty="0" smtClean="0"/>
              <a:t>	b. two gastrointestinal symptoms</a:t>
            </a:r>
          </a:p>
          <a:p>
            <a:pPr eaLnBrk="1" hangingPunct="1">
              <a:buFontTx/>
              <a:buNone/>
            </a:pPr>
            <a:r>
              <a:rPr lang="en-US" sz="2800" dirty="0" smtClean="0"/>
              <a:t>	c. one sexual symptom</a:t>
            </a:r>
          </a:p>
          <a:p>
            <a:pPr eaLnBrk="1" hangingPunct="1">
              <a:buFontTx/>
              <a:buNone/>
            </a:pPr>
            <a:r>
              <a:rPr lang="en-US" sz="2800" dirty="0" smtClean="0"/>
              <a:t>	d. one pseudo-neurological symptom</a:t>
            </a:r>
          </a:p>
          <a:p>
            <a:pPr eaLnBrk="1" hangingPunct="1">
              <a:buFontTx/>
              <a:buNone/>
            </a:pPr>
            <a:r>
              <a:rPr lang="en-US" sz="2800" dirty="0" smtClean="0"/>
              <a:t>	e. either</a:t>
            </a:r>
          </a:p>
          <a:p>
            <a:pPr eaLnBrk="1" hangingPunct="1">
              <a:buFontTx/>
              <a:buNone/>
            </a:pPr>
            <a:r>
              <a:rPr lang="en-US" sz="2800" dirty="0" smtClean="0"/>
              <a:t>		(1) symptoms cannot be explained by a known general medical condition</a:t>
            </a:r>
          </a:p>
          <a:p>
            <a:pPr eaLnBrk="1" hangingPunct="1">
              <a:buFontTx/>
              <a:buNone/>
            </a:pPr>
            <a:r>
              <a:rPr lang="en-US" sz="2800" dirty="0" smtClean="0"/>
              <a:t>		(2) if a general medical condition, the 	physical complaints or impairment are in 	excess</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smtClean="0"/>
              <a:t>Conversion Disorder</a:t>
            </a:r>
          </a:p>
        </p:txBody>
      </p:sp>
      <p:sp>
        <p:nvSpPr>
          <p:cNvPr id="14643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dirty="0" smtClean="0"/>
              <a:t>One or more symptoms or deficits affecting voluntary motor or sensory functions that suggest a neurological or other general medical condition.</a:t>
            </a:r>
          </a:p>
          <a:p>
            <a:pPr marL="609600" indent="-609600" eaLnBrk="1" hangingPunct="1">
              <a:lnSpc>
                <a:spcPct val="90000"/>
              </a:lnSpc>
              <a:buFontTx/>
              <a:buAutoNum type="arabicPeriod"/>
            </a:pPr>
            <a:endParaRPr lang="en-US" dirty="0" smtClean="0"/>
          </a:p>
          <a:p>
            <a:pPr marL="609600" indent="-609600" eaLnBrk="1" hangingPunct="1">
              <a:lnSpc>
                <a:spcPct val="90000"/>
              </a:lnSpc>
              <a:buFontTx/>
              <a:buAutoNum type="arabicPeriod"/>
            </a:pPr>
            <a:r>
              <a:rPr lang="en-US" dirty="0" smtClean="0"/>
              <a:t>Psychological factors are judged to be associated with the symptom or deficit because the initiation or exacerbation of the symptom or deficit is preceded by conflicts or other stressors.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sz="4000" dirty="0" smtClean="0"/>
              <a:t>Overemphasis on structural diagnosis</a:t>
            </a:r>
            <a:endParaRPr lang="en-US" sz="4000" dirty="0"/>
          </a:p>
        </p:txBody>
      </p:sp>
      <p:sp>
        <p:nvSpPr>
          <p:cNvPr id="3" name="Content Placeholder 2"/>
          <p:cNvSpPr>
            <a:spLocks noGrp="1"/>
          </p:cNvSpPr>
          <p:nvPr>
            <p:ph idx="1"/>
          </p:nvPr>
        </p:nvSpPr>
        <p:spPr>
          <a:xfrm>
            <a:off x="457200" y="1477963"/>
            <a:ext cx="8229600" cy="4922837"/>
          </a:xfrm>
        </p:spPr>
        <p:txBody>
          <a:bodyPr/>
          <a:lstStyle/>
          <a:p>
            <a:r>
              <a:rPr lang="en-US" dirty="0" smtClean="0"/>
              <a:t>Overuse of diagnostic imaging, MRI, etc. to rule out serious diseases/ “</a:t>
            </a:r>
            <a:r>
              <a:rPr lang="en-US" b="1" dirty="0" smtClean="0"/>
              <a:t>Red Flags</a:t>
            </a:r>
            <a:r>
              <a:rPr lang="en-US" dirty="0" smtClean="0"/>
              <a:t>”(tumors, infections, etc.)</a:t>
            </a:r>
          </a:p>
          <a:p>
            <a:r>
              <a:rPr lang="en-US" dirty="0" smtClean="0"/>
              <a:t>Structural Pathologies </a:t>
            </a:r>
            <a:r>
              <a:rPr lang="en-US" i="1" dirty="0" smtClean="0"/>
              <a:t>that can only be identified with imaging </a:t>
            </a:r>
            <a:r>
              <a:rPr lang="en-US" dirty="0" smtClean="0"/>
              <a:t>are misrepresented as being strongly correlated with symptoms during the ROF. (herniated discs, arthritis, etc.)</a:t>
            </a:r>
          </a:p>
          <a:p>
            <a:r>
              <a:rPr lang="en-US" dirty="0" smtClean="0"/>
              <a:t>The occurrence of false positives</a:t>
            </a:r>
          </a:p>
          <a:p>
            <a:pPr lvl="2">
              <a:buNone/>
            </a:pPr>
            <a:r>
              <a:rPr lang="en-US" dirty="0" smtClean="0"/>
              <a:t>-</a:t>
            </a:r>
            <a:r>
              <a:rPr lang="en-US" sz="2400" dirty="0" smtClean="0"/>
              <a:t>28 to 50% of asymptomatic individuals—low back</a:t>
            </a:r>
          </a:p>
          <a:p>
            <a:pPr lvl="2">
              <a:buNone/>
            </a:pPr>
            <a:r>
              <a:rPr lang="en-US" sz="2400" dirty="0" smtClean="0"/>
              <a:t>-Possibly as high as 75%--cervical spine</a:t>
            </a:r>
          </a:p>
          <a:p>
            <a:pPr lvl="2">
              <a:buNone/>
            </a:pPr>
            <a:r>
              <a:rPr lang="en-US" sz="2400" dirty="0" smtClean="0"/>
              <a:t>-false-positives/future problems</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381000"/>
            <a:ext cx="8229600" cy="1143000"/>
          </a:xfrm>
        </p:spPr>
        <p:txBody>
          <a:bodyPr/>
          <a:lstStyle/>
          <a:p>
            <a:pPr eaLnBrk="1" hangingPunct="1"/>
            <a:r>
              <a:rPr lang="en-US" dirty="0" smtClean="0"/>
              <a:t>Conversion Disorder, </a:t>
            </a:r>
            <a:r>
              <a:rPr lang="en-US" dirty="0" err="1" smtClean="0"/>
              <a:t>Con’t</a:t>
            </a:r>
            <a:endParaRPr lang="en-US" dirty="0" smtClean="0"/>
          </a:p>
        </p:txBody>
      </p:sp>
      <p:sp>
        <p:nvSpPr>
          <p:cNvPr id="147458" name="Rectangle 3"/>
          <p:cNvSpPr>
            <a:spLocks noGrp="1" noChangeArrowheads="1"/>
          </p:cNvSpPr>
          <p:nvPr>
            <p:ph type="body" idx="1"/>
          </p:nvPr>
        </p:nvSpPr>
        <p:spPr>
          <a:xfrm>
            <a:off x="457200" y="1600200"/>
            <a:ext cx="8229600" cy="4800600"/>
          </a:xfrm>
        </p:spPr>
        <p:txBody>
          <a:bodyPr/>
          <a:lstStyle/>
          <a:p>
            <a:pPr marL="609600" indent="-609600" eaLnBrk="1" hangingPunct="1">
              <a:buFontTx/>
              <a:buNone/>
            </a:pPr>
            <a:r>
              <a:rPr lang="en-US" sz="2800" dirty="0" smtClean="0"/>
              <a:t>3. The symptom or deficit;</a:t>
            </a:r>
          </a:p>
          <a:p>
            <a:pPr marL="609600" indent="-609600" eaLnBrk="1" hangingPunct="1">
              <a:buFontTx/>
              <a:buNone/>
            </a:pPr>
            <a:r>
              <a:rPr lang="en-US" sz="2800" dirty="0" smtClean="0"/>
              <a:t>	a. Is not intentionally produced or feigned</a:t>
            </a:r>
          </a:p>
          <a:p>
            <a:pPr marL="609600" indent="-609600" eaLnBrk="1" hangingPunct="1">
              <a:buFontTx/>
              <a:buNone/>
            </a:pPr>
            <a:r>
              <a:rPr lang="en-US" sz="2800" dirty="0" smtClean="0"/>
              <a:t>	b. Is not explained by a general medical  	  	  condition or a substance </a:t>
            </a:r>
          </a:p>
          <a:p>
            <a:pPr marL="609600" indent="-609600" eaLnBrk="1" hangingPunct="1">
              <a:buFontTx/>
              <a:buNone/>
            </a:pPr>
            <a:r>
              <a:rPr lang="en-US" sz="2800" dirty="0" smtClean="0"/>
              <a:t>	c. Causes clinically significant distress or         	  impairment in functioning or warrants 	  	  medical evaluation</a:t>
            </a:r>
          </a:p>
          <a:p>
            <a:pPr marL="609600" indent="-609600" eaLnBrk="1" hangingPunct="1">
              <a:buFontTx/>
              <a:buNone/>
            </a:pPr>
            <a:r>
              <a:rPr lang="en-US" sz="2800" dirty="0" smtClean="0"/>
              <a:t>	d. Is not limited to pain or sexual dysfunction 	  occurring during </a:t>
            </a:r>
            <a:r>
              <a:rPr lang="en-US" sz="2800" dirty="0" err="1" smtClean="0"/>
              <a:t>Somatization</a:t>
            </a:r>
            <a:r>
              <a:rPr lang="en-US" sz="2800" dirty="0" smtClean="0"/>
              <a:t> Disorder or 	  the result of another medical condition</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http://www.youtube.com/watch?v=lSSAyCL3kuo&amp;feature=player_detailpage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Overuse of Surgery</a:t>
            </a:r>
            <a:endParaRPr lang="en-US" dirty="0"/>
          </a:p>
        </p:txBody>
      </p:sp>
      <p:sp>
        <p:nvSpPr>
          <p:cNvPr id="3" name="Content Placeholder 2"/>
          <p:cNvSpPr>
            <a:spLocks noGrp="1"/>
          </p:cNvSpPr>
          <p:nvPr>
            <p:ph idx="1"/>
          </p:nvPr>
        </p:nvSpPr>
        <p:spPr/>
        <p:txBody>
          <a:bodyPr/>
          <a:lstStyle/>
          <a:p>
            <a:r>
              <a:rPr lang="en-US" dirty="0" err="1" smtClean="0"/>
              <a:t>Bigos</a:t>
            </a:r>
            <a:r>
              <a:rPr lang="en-US" dirty="0" smtClean="0"/>
              <a:t> and </a:t>
            </a:r>
            <a:r>
              <a:rPr lang="en-US" dirty="0" err="1" smtClean="0"/>
              <a:t>Battie</a:t>
            </a:r>
            <a:r>
              <a:rPr lang="en-US" dirty="0" smtClean="0"/>
              <a:t> – only appropriate for 2% of the population, and it’s inappropriate use can have a great impact on increasing the chance of chronic pain disability.</a:t>
            </a:r>
          </a:p>
          <a:p>
            <a:r>
              <a:rPr lang="en-US" dirty="0" smtClean="0"/>
              <a:t>Bush – (1992) 86% of patients with clinical sciatica and radiologic evidence of nerve root entrapment were treated successfully by aggressive conservative management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a:t>
            </a:r>
            <a:endParaRPr lang="en-US" dirty="0"/>
          </a:p>
        </p:txBody>
      </p:sp>
      <p:sp>
        <p:nvSpPr>
          <p:cNvPr id="3" name="Content Placeholder 2"/>
          <p:cNvSpPr>
            <a:spLocks noGrp="1"/>
          </p:cNvSpPr>
          <p:nvPr>
            <p:ph idx="1"/>
          </p:nvPr>
        </p:nvSpPr>
        <p:spPr/>
        <p:txBody>
          <a:bodyPr/>
          <a:lstStyle/>
          <a:p>
            <a:r>
              <a:rPr lang="en-US" b="1" i="1" dirty="0" smtClean="0"/>
              <a:t>Almost</a:t>
            </a:r>
            <a:r>
              <a:rPr lang="en-US" dirty="0" smtClean="0"/>
              <a:t> Certain Surgical Criteria</a:t>
            </a:r>
          </a:p>
          <a:p>
            <a:endParaRPr lang="en-US" dirty="0" smtClean="0"/>
          </a:p>
          <a:p>
            <a:pPr lvl="1"/>
            <a:r>
              <a:rPr lang="en-US" dirty="0" err="1" smtClean="0"/>
              <a:t>Cauda</a:t>
            </a:r>
            <a:r>
              <a:rPr lang="en-US" dirty="0" smtClean="0"/>
              <a:t> </a:t>
            </a:r>
            <a:r>
              <a:rPr lang="en-US" dirty="0" err="1" smtClean="0"/>
              <a:t>Equina</a:t>
            </a:r>
            <a:r>
              <a:rPr lang="en-US" dirty="0" smtClean="0"/>
              <a:t> Syndrome</a:t>
            </a:r>
          </a:p>
          <a:p>
            <a:pPr lvl="1"/>
            <a:endParaRPr lang="en-US" dirty="0" smtClean="0"/>
          </a:p>
          <a:p>
            <a:pPr lvl="1"/>
            <a:r>
              <a:rPr lang="en-US" dirty="0" smtClean="0"/>
              <a:t>Paresis (partial loss of movement)that is rapidly progressive despite a trial is conservative care of four weeks to three months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dirty="0" smtClean="0"/>
              <a:t>Rand Corporation</a:t>
            </a:r>
            <a:endParaRPr lang="en-US" dirty="0"/>
          </a:p>
        </p:txBody>
      </p:sp>
      <p:sp>
        <p:nvSpPr>
          <p:cNvPr id="3" name="Content Placeholder 2"/>
          <p:cNvSpPr>
            <a:spLocks noGrp="1"/>
          </p:cNvSpPr>
          <p:nvPr>
            <p:ph idx="1"/>
          </p:nvPr>
        </p:nvSpPr>
        <p:spPr>
          <a:xfrm>
            <a:off x="457200" y="1676401"/>
            <a:ext cx="8229600" cy="4876800"/>
          </a:xfrm>
        </p:spPr>
        <p:txBody>
          <a:bodyPr/>
          <a:lstStyle/>
          <a:p>
            <a:r>
              <a:rPr lang="en-US" dirty="0" smtClean="0"/>
              <a:t>Surgical indications for disc </a:t>
            </a:r>
            <a:r>
              <a:rPr lang="en-US" dirty="0" err="1" smtClean="0"/>
              <a:t>herniation</a:t>
            </a:r>
            <a:r>
              <a:rPr lang="en-US" dirty="0" smtClean="0"/>
              <a:t> or </a:t>
            </a:r>
            <a:r>
              <a:rPr lang="en-US" dirty="0" err="1" smtClean="0"/>
              <a:t>stenosis</a:t>
            </a:r>
            <a:endParaRPr lang="en-US" dirty="0" smtClean="0"/>
          </a:p>
          <a:p>
            <a:pPr lvl="1"/>
            <a:r>
              <a:rPr lang="en-US" dirty="0" smtClean="0"/>
              <a:t>Pain in the lower limb with positive imaging major either neurological findings</a:t>
            </a:r>
            <a:r>
              <a:rPr lang="en-US" b="1" i="1" dirty="0" smtClean="0"/>
              <a:t> after restricted activity for more than six weeks</a:t>
            </a:r>
          </a:p>
          <a:p>
            <a:pPr lvl="2"/>
            <a:r>
              <a:rPr lang="en-US" b="1" dirty="0" smtClean="0"/>
              <a:t>minor neurological findings(two or more)</a:t>
            </a:r>
          </a:p>
          <a:p>
            <a:pPr lvl="3"/>
            <a:r>
              <a:rPr lang="en-US" dirty="0" smtClean="0"/>
              <a:t>Asymmetric DTR</a:t>
            </a:r>
          </a:p>
          <a:p>
            <a:pPr lvl="3"/>
            <a:r>
              <a:rPr lang="en-US" dirty="0" smtClean="0"/>
              <a:t>Positive </a:t>
            </a:r>
            <a:r>
              <a:rPr lang="en-US" dirty="0" err="1" smtClean="0"/>
              <a:t>ipsilateral</a:t>
            </a:r>
            <a:r>
              <a:rPr lang="en-US" dirty="0" smtClean="0"/>
              <a:t> straight leg raise (SLR)</a:t>
            </a:r>
          </a:p>
          <a:p>
            <a:pPr lvl="3"/>
            <a:r>
              <a:rPr lang="en-US" dirty="0" smtClean="0"/>
              <a:t>Sciatica</a:t>
            </a:r>
          </a:p>
          <a:p>
            <a:pPr lvl="3"/>
            <a:r>
              <a:rPr lang="en-US" dirty="0" err="1" smtClean="0"/>
              <a:t>Dermatomal</a:t>
            </a:r>
            <a:r>
              <a:rPr lang="en-US" dirty="0" smtClean="0"/>
              <a:t> sensory deficits</a:t>
            </a:r>
          </a:p>
          <a:p>
            <a:pPr lvl="3"/>
            <a:endParaRPr lang="en-US" dirty="0" smtClean="0"/>
          </a:p>
          <a:p>
            <a:pPr lvl="3"/>
            <a:r>
              <a:rPr lang="en-US" b="1" dirty="0" smtClean="0"/>
              <a:t>Major neurological findings</a:t>
            </a:r>
          </a:p>
          <a:p>
            <a:pPr lvl="4"/>
            <a:r>
              <a:rPr lang="en-US" dirty="0" smtClean="0"/>
              <a:t>Progressive unilateral leg weakness</a:t>
            </a:r>
          </a:p>
          <a:p>
            <a:pPr lvl="4"/>
            <a:r>
              <a:rPr lang="en-US" dirty="0" smtClean="0"/>
              <a:t>Positive </a:t>
            </a:r>
            <a:r>
              <a:rPr lang="en-US" dirty="0" err="1" smtClean="0"/>
              <a:t>contralateral</a:t>
            </a:r>
            <a:r>
              <a:rPr lang="en-US" dirty="0" smtClean="0"/>
              <a:t> SLR test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dirty="0" smtClean="0"/>
              <a:t>Abnormal Illness Behavior</a:t>
            </a:r>
            <a:endParaRPr lang="en-US" dirty="0"/>
          </a:p>
        </p:txBody>
      </p:sp>
      <p:sp>
        <p:nvSpPr>
          <p:cNvPr id="3" name="Content Placeholder 2"/>
          <p:cNvSpPr>
            <a:spLocks noGrp="1"/>
          </p:cNvSpPr>
          <p:nvPr>
            <p:ph idx="1"/>
          </p:nvPr>
        </p:nvSpPr>
        <p:spPr>
          <a:xfrm>
            <a:off x="457200" y="4038600"/>
            <a:ext cx="8229600" cy="2286000"/>
          </a:xfrm>
        </p:spPr>
        <p:txBody>
          <a:bodyPr numCol="2"/>
          <a:lstStyle/>
          <a:p>
            <a:r>
              <a:rPr lang="en-US" sz="2800" u="sng" dirty="0" smtClean="0"/>
              <a:t>Acute pain</a:t>
            </a:r>
          </a:p>
          <a:p>
            <a:pPr lvl="1"/>
            <a:r>
              <a:rPr lang="en-US" dirty="0" smtClean="0"/>
              <a:t>Painful stimuli</a:t>
            </a:r>
          </a:p>
          <a:p>
            <a:pPr lvl="1"/>
            <a:r>
              <a:rPr lang="en-US" dirty="0" err="1" smtClean="0"/>
              <a:t>Nociception</a:t>
            </a:r>
            <a:endParaRPr lang="en-US" dirty="0" smtClean="0"/>
          </a:p>
          <a:p>
            <a:pPr lvl="1"/>
            <a:r>
              <a:rPr lang="en-US" dirty="0" smtClean="0"/>
              <a:t>Tissue injury</a:t>
            </a:r>
          </a:p>
          <a:p>
            <a:pPr lvl="2"/>
            <a:endParaRPr lang="en-US" dirty="0" smtClean="0"/>
          </a:p>
          <a:p>
            <a:pPr lvl="2"/>
            <a:endParaRPr lang="en-US" dirty="0" smtClean="0"/>
          </a:p>
          <a:p>
            <a:pPr lvl="2"/>
            <a:endParaRPr lang="en-US" dirty="0" smtClean="0"/>
          </a:p>
          <a:p>
            <a:pPr lvl="2">
              <a:buNone/>
            </a:pPr>
            <a:endParaRPr lang="en-US" dirty="0" smtClean="0"/>
          </a:p>
          <a:p>
            <a:pPr lvl="2"/>
            <a:r>
              <a:rPr lang="en-US" sz="2800" u="sng" dirty="0" smtClean="0"/>
              <a:t>Chronic pain</a:t>
            </a:r>
          </a:p>
          <a:p>
            <a:pPr lvl="3"/>
            <a:r>
              <a:rPr lang="en-US" sz="2300" dirty="0" smtClean="0"/>
              <a:t>SMALL PORTION</a:t>
            </a:r>
          </a:p>
          <a:p>
            <a:pPr lvl="3"/>
            <a:endParaRPr lang="en-US" sz="2400" dirty="0" smtClean="0"/>
          </a:p>
          <a:p>
            <a:pPr lvl="3"/>
            <a:endParaRPr lang="en-US" sz="2400" dirty="0" smtClean="0"/>
          </a:p>
          <a:p>
            <a:pPr lvl="3">
              <a:buNone/>
            </a:pPr>
            <a:endParaRPr lang="en-US" sz="2300" dirty="0" smtClean="0"/>
          </a:p>
        </p:txBody>
      </p:sp>
      <p:sp>
        <p:nvSpPr>
          <p:cNvPr id="4" name="Right Brace 3"/>
          <p:cNvSpPr/>
          <p:nvPr/>
        </p:nvSpPr>
        <p:spPr>
          <a:xfrm>
            <a:off x="3200400" y="4572000"/>
            <a:ext cx="533400" cy="1371600"/>
          </a:xfrm>
          <a:prstGeom prst="rightBrace">
            <a:avLst>
              <a:gd name="adj1" fmla="val 8333"/>
              <a:gd name="adj2" fmla="val 484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Arrow 4"/>
          <p:cNvSpPr/>
          <p:nvPr/>
        </p:nvSpPr>
        <p:spPr>
          <a:xfrm>
            <a:off x="3962400" y="51054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1981200"/>
            <a:ext cx="6781800" cy="1938992"/>
          </a:xfrm>
          <a:prstGeom prst="rect">
            <a:avLst/>
          </a:prstGeom>
          <a:noFill/>
        </p:spPr>
        <p:txBody>
          <a:bodyPr wrap="square" rtlCol="0">
            <a:spAutoFit/>
          </a:bodyPr>
          <a:lstStyle/>
          <a:p>
            <a:r>
              <a:rPr lang="en-US" sz="2000" dirty="0" err="1" smtClean="0"/>
              <a:t>LaRocca</a:t>
            </a:r>
            <a:r>
              <a:rPr lang="en-US" sz="2000" dirty="0" smtClean="0"/>
              <a:t> 1991 in his presidential address to the Cervical Spine Research Society’s annual meeting—</a:t>
            </a:r>
          </a:p>
          <a:p>
            <a:pPr>
              <a:buFont typeface="Arial" pitchFamily="34" charset="0"/>
              <a:buChar char="•"/>
            </a:pPr>
            <a:r>
              <a:rPr lang="en-US" sz="2000" dirty="0" smtClean="0"/>
              <a:t>If pathology is a major cause of symptoms</a:t>
            </a:r>
          </a:p>
          <a:p>
            <a:pPr>
              <a:buFont typeface="Arial" pitchFamily="34" charset="0"/>
              <a:buChar char="•"/>
            </a:pPr>
            <a:r>
              <a:rPr lang="en-US" sz="2000" dirty="0" smtClean="0"/>
              <a:t>And prescribed/</a:t>
            </a:r>
            <a:r>
              <a:rPr lang="en-US" sz="2000" b="1" i="1" dirty="0" smtClean="0"/>
              <a:t>appropriate</a:t>
            </a:r>
            <a:r>
              <a:rPr lang="en-US" sz="2000" dirty="0" smtClean="0"/>
              <a:t> treatment patient doesn’t recover</a:t>
            </a:r>
          </a:p>
          <a:p>
            <a:pPr>
              <a:buFont typeface="Arial" pitchFamily="34" charset="0"/>
              <a:buChar char="•"/>
            </a:pPr>
            <a:r>
              <a:rPr lang="en-US" sz="2000" dirty="0" smtClean="0"/>
              <a:t>Then incorrectly assume psychogenic and label as such</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Prevalence(%) of Psychiatric Disorders in the USA</a:t>
            </a:r>
          </a:p>
        </p:txBody>
      </p:sp>
      <p:sp>
        <p:nvSpPr>
          <p:cNvPr id="20482" name="Rectangle 3"/>
          <p:cNvSpPr>
            <a:spLocks noGrp="1" noChangeArrowheads="1"/>
          </p:cNvSpPr>
          <p:nvPr>
            <p:ph idx="1"/>
          </p:nvPr>
        </p:nvSpPr>
        <p:spPr>
          <a:xfrm>
            <a:off x="457200" y="1752600"/>
            <a:ext cx="8229600" cy="4389438"/>
          </a:xfrm>
        </p:spPr>
        <p:txBody>
          <a:bodyPr/>
          <a:lstStyle/>
          <a:p>
            <a:pPr eaLnBrk="1" hangingPunct="1">
              <a:buFontTx/>
              <a:buNone/>
            </a:pPr>
            <a:r>
              <a:rPr lang="en-US" smtClean="0"/>
              <a:t>				</a:t>
            </a:r>
          </a:p>
          <a:p>
            <a:pPr eaLnBrk="1" hangingPunct="1">
              <a:buFontTx/>
              <a:buNone/>
            </a:pPr>
            <a:r>
              <a:rPr lang="en-US" smtClean="0"/>
              <a:t>Disorder			Lifetime	      12mos</a:t>
            </a:r>
          </a:p>
          <a:p>
            <a:pPr eaLnBrk="1" hangingPunct="1">
              <a:buFontTx/>
              <a:buNone/>
            </a:pPr>
            <a:r>
              <a:rPr lang="en-US" smtClean="0"/>
              <a:t>Psychiatric	   	               48.0	       29.5</a:t>
            </a:r>
          </a:p>
          <a:p>
            <a:pPr eaLnBrk="1" hangingPunct="1">
              <a:buFontTx/>
              <a:buNone/>
            </a:pPr>
            <a:r>
              <a:rPr lang="en-US" smtClean="0"/>
              <a:t>Affective		   	     19.3	       11.3</a:t>
            </a:r>
          </a:p>
          <a:p>
            <a:pPr eaLnBrk="1" hangingPunct="1">
              <a:buFontTx/>
              <a:buNone/>
            </a:pPr>
            <a:r>
              <a:rPr lang="en-US" smtClean="0"/>
              <a:t>Major Depression                   16.2	       6.6</a:t>
            </a:r>
          </a:p>
          <a:p>
            <a:pPr eaLnBrk="1" hangingPunct="1">
              <a:buFontTx/>
              <a:buNone/>
            </a:pPr>
            <a:r>
              <a:rPr lang="en-US" smtClean="0"/>
              <a:t>Anxiety Disorder                    24.9                 17.2</a:t>
            </a:r>
          </a:p>
          <a:p>
            <a:pPr eaLnBrk="1" hangingPunct="1">
              <a:buFontTx/>
              <a:buNone/>
            </a:pPr>
            <a:r>
              <a:rPr lang="en-US" smtClean="0"/>
              <a:t>Substance Abuse                    26.6                 11.3</a:t>
            </a:r>
          </a:p>
          <a:p>
            <a:pPr eaLnBrk="1" hangingPunct="1">
              <a:buFontTx/>
              <a:buNone/>
            </a:pPr>
            <a:r>
              <a:rPr lang="en-US" sz="2000" smtClean="0"/>
              <a:t>Goldberg, R.J. The Care of the Psychiatric Patient 3</a:t>
            </a:r>
            <a:r>
              <a:rPr lang="en-US" sz="2000" baseline="30000" smtClean="0"/>
              <a:t>rd</a:t>
            </a:r>
            <a:r>
              <a:rPr lang="en-US" sz="2000" smtClean="0"/>
              <a:t> ed. 2007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continued</a:t>
            </a:r>
            <a:endParaRPr lang="en-US" dirty="0"/>
          </a:p>
        </p:txBody>
      </p:sp>
      <p:sp>
        <p:nvSpPr>
          <p:cNvPr id="3" name="Content Placeholder 2"/>
          <p:cNvSpPr>
            <a:spLocks noGrp="1"/>
          </p:cNvSpPr>
          <p:nvPr>
            <p:ph idx="1"/>
          </p:nvPr>
        </p:nvSpPr>
        <p:spPr/>
        <p:txBody>
          <a:bodyPr/>
          <a:lstStyle/>
          <a:p>
            <a:r>
              <a:rPr lang="en-US" dirty="0" err="1" smtClean="0"/>
              <a:t>Locomotor</a:t>
            </a:r>
            <a:r>
              <a:rPr lang="en-US" dirty="0" smtClean="0"/>
              <a:t> pain = impaired function(functional disorder)</a:t>
            </a:r>
          </a:p>
          <a:p>
            <a:pPr lvl="1"/>
            <a:r>
              <a:rPr lang="en-US" dirty="0" smtClean="0"/>
              <a:t>Nonspecific/idiopathic (</a:t>
            </a:r>
            <a:r>
              <a:rPr lang="en-US" b="1" dirty="0" smtClean="0"/>
              <a:t>not</a:t>
            </a:r>
            <a:r>
              <a:rPr lang="en-US" dirty="0" smtClean="0"/>
              <a:t> injury related)</a:t>
            </a:r>
          </a:p>
          <a:p>
            <a:pPr lvl="2"/>
            <a:r>
              <a:rPr lang="en-US" dirty="0" smtClean="0"/>
              <a:t>Long-term physiologic compensatory behaviors (Innate)</a:t>
            </a:r>
          </a:p>
          <a:p>
            <a:pPr lvl="2"/>
            <a:r>
              <a:rPr lang="en-US" dirty="0" smtClean="0"/>
              <a:t>Muscle/joint dysfunction plus chronic soft tissue irritation equals pain generation</a:t>
            </a:r>
          </a:p>
          <a:p>
            <a:pPr lvl="2"/>
            <a:r>
              <a:rPr lang="en-US" dirty="0" smtClean="0"/>
              <a:t>Acute-care protocols (most office setups) are doomed to failure because: </a:t>
            </a:r>
          </a:p>
          <a:p>
            <a:pPr lvl="3"/>
            <a:r>
              <a:rPr lang="en-US" dirty="0" smtClean="0"/>
              <a:t>they are injury-site specific </a:t>
            </a:r>
          </a:p>
          <a:p>
            <a:pPr lvl="3"/>
            <a:r>
              <a:rPr lang="en-US" dirty="0" smtClean="0"/>
              <a:t>Acute pain requires reduced activity whereas chronic pain requires controlled, biomechanical, rehabilitative, </a:t>
            </a:r>
            <a:r>
              <a:rPr lang="en-US" smtClean="0"/>
              <a:t>progressively increasing </a:t>
            </a:r>
            <a:r>
              <a:rPr lang="en-US" dirty="0" smtClean="0"/>
              <a:t>activity levels</a:t>
            </a:r>
          </a:p>
          <a:p>
            <a:pPr lvl="2"/>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continued</a:t>
            </a:r>
            <a:endParaRPr lang="en-US" dirty="0"/>
          </a:p>
        </p:txBody>
      </p:sp>
      <p:sp>
        <p:nvSpPr>
          <p:cNvPr id="3" name="Content Placeholder 2"/>
          <p:cNvSpPr>
            <a:spLocks noGrp="1"/>
          </p:cNvSpPr>
          <p:nvPr>
            <p:ph idx="1"/>
          </p:nvPr>
        </p:nvSpPr>
        <p:spPr/>
        <p:txBody>
          <a:bodyPr/>
          <a:lstStyle/>
          <a:p>
            <a:r>
              <a:rPr lang="en-US" dirty="0" smtClean="0"/>
              <a:t>Dysfunctional Compensatory Pathology</a:t>
            </a:r>
          </a:p>
          <a:p>
            <a:pPr lvl="1"/>
            <a:r>
              <a:rPr lang="en-US" dirty="0" smtClean="0"/>
              <a:t>Innate helped the body survive </a:t>
            </a:r>
            <a:r>
              <a:rPr lang="en-US" b="1" dirty="0" smtClean="0"/>
              <a:t>with limitations</a:t>
            </a:r>
          </a:p>
          <a:p>
            <a:pPr lvl="1"/>
            <a:r>
              <a:rPr lang="en-US" dirty="0" smtClean="0"/>
              <a:t>Excessive scar tissue development, restricted motion, chronic </a:t>
            </a:r>
            <a:r>
              <a:rPr lang="en-US" dirty="0" err="1" smtClean="0"/>
              <a:t>subluxation</a:t>
            </a:r>
            <a:r>
              <a:rPr lang="en-US" dirty="0" smtClean="0"/>
              <a:t>, increased pain perception, decreased activity, physiologic recruitment, all contribute to the following:</a:t>
            </a:r>
          </a:p>
          <a:p>
            <a:pPr lvl="3"/>
            <a:r>
              <a:rPr lang="en-US" dirty="0" smtClean="0"/>
              <a:t>Excess strain/”wear and tear” on the anatomy usually away from the initial injury site</a:t>
            </a:r>
          </a:p>
          <a:p>
            <a:pPr lvl="3"/>
            <a:r>
              <a:rPr lang="en-US" dirty="0" smtClean="0"/>
              <a:t>Secondary strain becomes primary pain generator</a:t>
            </a:r>
          </a:p>
          <a:p>
            <a:pPr lvl="3"/>
            <a:r>
              <a:rPr lang="en-US" dirty="0" smtClean="0"/>
              <a:t>Overuse of normal healthy tissue causes breakdown/injury</a:t>
            </a:r>
          </a:p>
          <a:p>
            <a:pPr lvl="3"/>
            <a:r>
              <a:rPr lang="en-US" dirty="0" smtClean="0"/>
              <a:t> define chronic illness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continued</a:t>
            </a:r>
            <a:endParaRPr lang="en-US" dirty="0"/>
          </a:p>
        </p:txBody>
      </p:sp>
      <p:sp>
        <p:nvSpPr>
          <p:cNvPr id="3" name="Content Placeholder 2"/>
          <p:cNvSpPr>
            <a:spLocks noGrp="1"/>
          </p:cNvSpPr>
          <p:nvPr>
            <p:ph idx="1"/>
          </p:nvPr>
        </p:nvSpPr>
        <p:spPr>
          <a:xfrm>
            <a:off x="457200" y="1935163"/>
            <a:ext cx="8229600" cy="1874837"/>
          </a:xfrm>
        </p:spPr>
        <p:txBody>
          <a:bodyPr/>
          <a:lstStyle/>
          <a:p>
            <a:r>
              <a:rPr lang="en-US" dirty="0" smtClean="0"/>
              <a:t>(slide 29) Remaining Factors</a:t>
            </a:r>
          </a:p>
          <a:p>
            <a:pPr lvl="1"/>
            <a:r>
              <a:rPr lang="en-US" dirty="0" smtClean="0"/>
              <a:t>Affective</a:t>
            </a:r>
          </a:p>
          <a:p>
            <a:pPr lvl="2"/>
            <a:r>
              <a:rPr lang="en-US" dirty="0" smtClean="0"/>
              <a:t>Anxiety</a:t>
            </a:r>
          </a:p>
          <a:p>
            <a:pPr lvl="2"/>
            <a:r>
              <a:rPr lang="en-US" dirty="0" smtClean="0"/>
              <a:t>Depression</a:t>
            </a:r>
          </a:p>
          <a:p>
            <a:pPr lvl="2">
              <a:buNone/>
            </a:pPr>
            <a:endParaRPr lang="en-US" dirty="0" smtClean="0"/>
          </a:p>
        </p:txBody>
      </p:sp>
      <p:sp>
        <p:nvSpPr>
          <p:cNvPr id="4" name="TextBox 3"/>
          <p:cNvSpPr txBox="1"/>
          <p:nvPr/>
        </p:nvSpPr>
        <p:spPr>
          <a:xfrm>
            <a:off x="990600" y="3733800"/>
            <a:ext cx="6934200" cy="2000548"/>
          </a:xfrm>
          <a:prstGeom prst="rect">
            <a:avLst/>
          </a:prstGeom>
          <a:noFill/>
        </p:spPr>
        <p:txBody>
          <a:bodyPr wrap="square" rtlCol="0">
            <a:spAutoFit/>
          </a:bodyPr>
          <a:lstStyle/>
          <a:p>
            <a:pPr>
              <a:buFont typeface="Arial" pitchFamily="34" charset="0"/>
              <a:buChar char="•"/>
            </a:pPr>
            <a:r>
              <a:rPr lang="en-US" sz="2400" dirty="0" smtClean="0">
                <a:latin typeface="+mn-lt"/>
              </a:rPr>
              <a:t>Cognitive ( coping)</a:t>
            </a:r>
          </a:p>
          <a:p>
            <a:pPr lvl="1">
              <a:buFont typeface="Arial" pitchFamily="34" charset="0"/>
              <a:buChar char="•"/>
            </a:pPr>
            <a:r>
              <a:rPr lang="en-US" sz="2000" dirty="0" smtClean="0">
                <a:latin typeface="+mn-lt"/>
              </a:rPr>
              <a:t>Fear –avoidance behavior</a:t>
            </a:r>
          </a:p>
          <a:p>
            <a:pPr lvl="1">
              <a:buFont typeface="Arial" pitchFamily="34" charset="0"/>
              <a:buChar char="•"/>
            </a:pPr>
            <a:r>
              <a:rPr lang="en-US" sz="2000" dirty="0" smtClean="0">
                <a:latin typeface="+mn-lt"/>
              </a:rPr>
              <a:t>Ignoring stop rules</a:t>
            </a:r>
          </a:p>
          <a:p>
            <a:pPr lvl="1">
              <a:buFont typeface="Arial" pitchFamily="34" charset="0"/>
              <a:buChar char="•"/>
            </a:pPr>
            <a:r>
              <a:rPr lang="en-US" sz="2000" dirty="0" err="1" smtClean="0">
                <a:latin typeface="+mn-lt"/>
              </a:rPr>
              <a:t>Catastrophising</a:t>
            </a:r>
            <a:r>
              <a:rPr lang="en-US" sz="2000" dirty="0" smtClean="0">
                <a:latin typeface="+mn-lt"/>
              </a:rPr>
              <a:t> the low back problem</a:t>
            </a:r>
          </a:p>
          <a:p>
            <a:pPr lvl="2">
              <a:buFont typeface="Arial" pitchFamily="34" charset="0"/>
              <a:buChar char="•"/>
            </a:pPr>
            <a:r>
              <a:rPr lang="en-US" sz="2000" dirty="0" smtClean="0">
                <a:latin typeface="+mn-lt"/>
              </a:rPr>
              <a:t>Ruptured disc</a:t>
            </a:r>
          </a:p>
          <a:p>
            <a:pPr lvl="2">
              <a:buFont typeface="Arial" pitchFamily="34" charset="0"/>
              <a:buChar char="•"/>
            </a:pPr>
            <a:r>
              <a:rPr lang="en-US" sz="2000" dirty="0" smtClean="0">
                <a:latin typeface="+mn-lt"/>
              </a:rPr>
              <a:t>Degenerative arthritis</a:t>
            </a:r>
            <a:endParaRPr lang="en-US" sz="20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848350"/>
          </a:xfrm>
        </p:spPr>
        <p:txBody>
          <a:bodyPr/>
          <a:lstStyle/>
          <a:p>
            <a:pPr algn="ctr"/>
            <a:r>
              <a:rPr lang="en-US" sz="3200" dirty="0" smtClean="0"/>
              <a:t>Normal/Acute </a:t>
            </a:r>
            <a:endParaRPr lang="en-US" sz="3200" dirty="0"/>
          </a:p>
        </p:txBody>
      </p:sp>
      <p:pic>
        <p:nvPicPr>
          <p:cNvPr id="464898" name="Picture 2" descr="http://destroychronicpain.files.wordpress.com/2011/02/cycle-of-pain-and-degeneration-14.png"/>
          <p:cNvPicPr>
            <a:picLocks noChangeAspect="1" noChangeArrowheads="1"/>
          </p:cNvPicPr>
          <p:nvPr/>
        </p:nvPicPr>
        <p:blipFill>
          <a:blip r:embed="rId3" cstate="print"/>
          <a:srcRect/>
          <a:stretch>
            <a:fillRect/>
          </a:stretch>
        </p:blipFill>
        <p:spPr bwMode="auto">
          <a:xfrm>
            <a:off x="1219200" y="762000"/>
            <a:ext cx="6781800" cy="5257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US" dirty="0" smtClean="0"/>
              <a:t>Fear-Avoidance Behavior</a:t>
            </a:r>
            <a:endParaRPr lang="en-US" dirty="0"/>
          </a:p>
        </p:txBody>
      </p:sp>
      <p:graphicFrame>
        <p:nvGraphicFramePr>
          <p:cNvPr id="4" name="Content Placeholder 3"/>
          <p:cNvGraphicFramePr>
            <a:graphicFrameLocks noGrp="1"/>
          </p:cNvGraphicFramePr>
          <p:nvPr>
            <p:ph idx="1"/>
          </p:nvPr>
        </p:nvGraphicFramePr>
        <p:xfrm>
          <a:off x="457200" y="1676401"/>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Ignoring “Stop” Rules</a:t>
            </a:r>
            <a:endParaRPr lang="en-US" dirty="0"/>
          </a:p>
        </p:txBody>
      </p:sp>
      <p:sp>
        <p:nvSpPr>
          <p:cNvPr id="3" name="Content Placeholder 2"/>
          <p:cNvSpPr>
            <a:spLocks noGrp="1"/>
          </p:cNvSpPr>
          <p:nvPr>
            <p:ph idx="1"/>
          </p:nvPr>
        </p:nvSpPr>
        <p:spPr/>
        <p:txBody>
          <a:bodyPr/>
          <a:lstStyle/>
          <a:p>
            <a:r>
              <a:rPr lang="en-US" dirty="0" smtClean="0"/>
              <a:t>An arbitrary set of rules set up by the chronic pain patient to help them make the decision to stop certain activities because they generate/initiate pain.</a:t>
            </a:r>
          </a:p>
          <a:p>
            <a:pPr lvl="1"/>
            <a:r>
              <a:rPr lang="en-US" dirty="0" smtClean="0"/>
              <a:t>The list intends to grow as your body continues to be </a:t>
            </a:r>
            <a:r>
              <a:rPr lang="en-US" dirty="0" err="1" smtClean="0"/>
              <a:t>deconditioned</a:t>
            </a:r>
            <a:endParaRPr lang="en-US" dirty="0" smtClean="0"/>
          </a:p>
          <a:p>
            <a:pPr lvl="1"/>
            <a:r>
              <a:rPr lang="en-US" dirty="0" smtClean="0"/>
              <a:t> A weakened muscular system creates a perpetual cycle where less activity triggers pain which then forces chronic pain suffer to become less active.</a:t>
            </a:r>
          </a:p>
          <a:p>
            <a:pPr lvl="1"/>
            <a:r>
              <a:rPr lang="en-US" dirty="0" smtClean="0"/>
              <a:t>Soon they feel trapped because minimal activity generates pain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Catastrophising</a:t>
            </a:r>
            <a:r>
              <a:rPr lang="en-US" dirty="0" smtClean="0"/>
              <a:t>”</a:t>
            </a:r>
            <a:endParaRPr lang="en-US" dirty="0"/>
          </a:p>
        </p:txBody>
      </p:sp>
      <p:sp>
        <p:nvSpPr>
          <p:cNvPr id="3" name="Content Placeholder 2"/>
          <p:cNvSpPr>
            <a:spLocks noGrp="1"/>
          </p:cNvSpPr>
          <p:nvPr>
            <p:ph idx="1"/>
          </p:nvPr>
        </p:nvSpPr>
        <p:spPr>
          <a:xfrm>
            <a:off x="457200" y="1935163"/>
            <a:ext cx="8229600" cy="4618037"/>
          </a:xfrm>
        </p:spPr>
        <p:txBody>
          <a:bodyPr/>
          <a:lstStyle/>
          <a:p>
            <a:r>
              <a:rPr lang="en-US" dirty="0" smtClean="0"/>
              <a:t>Nothing relieves pain</a:t>
            </a:r>
          </a:p>
          <a:p>
            <a:r>
              <a:rPr lang="en-US" dirty="0" smtClean="0"/>
              <a:t>Increased pharmaceutical use coupled with less pain relief(tolerance)</a:t>
            </a:r>
          </a:p>
          <a:p>
            <a:r>
              <a:rPr lang="en-US" dirty="0" smtClean="0"/>
              <a:t>An expanding list of “things I can’t do anymore because of the pain”</a:t>
            </a:r>
          </a:p>
          <a:p>
            <a:r>
              <a:rPr lang="en-US" dirty="0" smtClean="0"/>
              <a:t>No one can help me……..then it must be serious</a:t>
            </a:r>
          </a:p>
          <a:p>
            <a:pPr lvl="1"/>
            <a:r>
              <a:rPr lang="en-US" dirty="0" smtClean="0"/>
              <a:t>Ruptured disk</a:t>
            </a:r>
          </a:p>
          <a:p>
            <a:pPr lvl="1"/>
            <a:r>
              <a:rPr lang="en-US" dirty="0" smtClean="0"/>
              <a:t>( serious, irreparable)degenerative arthritis</a:t>
            </a:r>
          </a:p>
          <a:p>
            <a:pPr lvl="1"/>
            <a:r>
              <a:rPr lang="en-US" dirty="0" smtClean="0"/>
              <a:t>They must’ve missed something life-threatening</a:t>
            </a:r>
          </a:p>
          <a:p>
            <a:endParaRPr lang="en-US" dirty="0" smtClean="0"/>
          </a:p>
          <a:p>
            <a:endParaRPr lang="en-US" dirty="0" smtClean="0"/>
          </a:p>
          <a:p>
            <a:endParaRPr lang="en-US" dirty="0" smtClean="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Keys to Recovery  7 R’s (</a:t>
            </a:r>
            <a:r>
              <a:rPr lang="en-US" sz="4400" dirty="0" err="1" smtClean="0"/>
              <a:t>Liebenson</a:t>
            </a:r>
            <a:r>
              <a:rPr lang="en-US" sz="4400" dirty="0" smtClean="0"/>
              <a:t>)</a:t>
            </a:r>
            <a:endParaRPr lang="en-US" sz="4400" dirty="0"/>
          </a:p>
        </p:txBody>
      </p:sp>
      <p:sp>
        <p:nvSpPr>
          <p:cNvPr id="3" name="Content Placeholder 2"/>
          <p:cNvSpPr>
            <a:spLocks noGrp="1"/>
          </p:cNvSpPr>
          <p:nvPr>
            <p:ph idx="1"/>
          </p:nvPr>
        </p:nvSpPr>
        <p:spPr/>
        <p:txBody>
          <a:bodyPr/>
          <a:lstStyle/>
          <a:p>
            <a:r>
              <a:rPr lang="en-US" dirty="0" smtClean="0"/>
              <a:t>Rule out (red flags)</a:t>
            </a:r>
          </a:p>
          <a:p>
            <a:r>
              <a:rPr lang="en-US" dirty="0" smtClean="0"/>
              <a:t>Reassurance(</a:t>
            </a:r>
            <a:r>
              <a:rPr lang="en-US" dirty="0" err="1" smtClean="0"/>
              <a:t>Klassen</a:t>
            </a:r>
            <a:r>
              <a:rPr lang="en-US" dirty="0" smtClean="0"/>
              <a:t> – 43% see doctor just for this)</a:t>
            </a:r>
          </a:p>
          <a:p>
            <a:r>
              <a:rPr lang="en-US" dirty="0" smtClean="0"/>
              <a:t>Reactivation (formulas :50/50)</a:t>
            </a:r>
          </a:p>
          <a:p>
            <a:r>
              <a:rPr lang="en-US" dirty="0" smtClean="0"/>
              <a:t>Relieve pain</a:t>
            </a:r>
          </a:p>
          <a:p>
            <a:r>
              <a:rPr lang="en-US" dirty="0" smtClean="0"/>
              <a:t>Reevaluation</a:t>
            </a:r>
          </a:p>
          <a:p>
            <a:r>
              <a:rPr lang="en-US" dirty="0" smtClean="0"/>
              <a:t>Rehabilitate/recondition/reeducate</a:t>
            </a:r>
          </a:p>
          <a:p>
            <a:r>
              <a:rPr lang="en-US" dirty="0" smtClean="0"/>
              <a:t>Refer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42975" y="671513"/>
            <a:ext cx="7258050" cy="55149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z="4400" smtClean="0"/>
              <a:t>Neurotransmitters/Depression</a:t>
            </a:r>
          </a:p>
        </p:txBody>
      </p:sp>
      <p:sp>
        <p:nvSpPr>
          <p:cNvPr id="104450" name="Content Placeholder 2"/>
          <p:cNvSpPr>
            <a:spLocks noGrp="1"/>
          </p:cNvSpPr>
          <p:nvPr>
            <p:ph idx="1"/>
          </p:nvPr>
        </p:nvSpPr>
        <p:spPr>
          <a:xfrm>
            <a:off x="457200" y="1935163"/>
            <a:ext cx="8229600" cy="4694237"/>
          </a:xfrm>
        </p:spPr>
        <p:txBody>
          <a:bodyPr/>
          <a:lstStyle/>
          <a:p>
            <a:pPr eaLnBrk="1" hangingPunct="1"/>
            <a:r>
              <a:rPr lang="en-US" dirty="0" smtClean="0"/>
              <a:t>Pharmaceutical</a:t>
            </a:r>
            <a:endParaRPr lang="en-US" b="1" dirty="0" smtClean="0"/>
          </a:p>
          <a:p>
            <a:pPr eaLnBrk="1" hangingPunct="1"/>
            <a:r>
              <a:rPr lang="en-US" b="1" dirty="0" smtClean="0"/>
              <a:t>Selective Serotonin (Serotonin Specific) Reuptake Inhibitors</a:t>
            </a:r>
            <a:r>
              <a:rPr lang="en-US" dirty="0" smtClean="0"/>
              <a:t> (SSRI’s)</a:t>
            </a:r>
          </a:p>
          <a:p>
            <a:pPr lvl="1" eaLnBrk="1" hangingPunct="1"/>
            <a:r>
              <a:rPr lang="en-US" dirty="0" smtClean="0"/>
              <a:t>Paxil</a:t>
            </a:r>
          </a:p>
          <a:p>
            <a:pPr lvl="1" eaLnBrk="1" hangingPunct="1"/>
            <a:r>
              <a:rPr lang="en-US" dirty="0" smtClean="0"/>
              <a:t>Prozac</a:t>
            </a:r>
          </a:p>
          <a:p>
            <a:pPr lvl="1" eaLnBrk="1" hangingPunct="1"/>
            <a:r>
              <a:rPr lang="en-US" dirty="0" smtClean="0"/>
              <a:t>Zoloft</a:t>
            </a:r>
          </a:p>
          <a:p>
            <a:pPr lvl="1" eaLnBrk="1" hangingPunct="1"/>
            <a:r>
              <a:rPr lang="en-US" dirty="0" err="1" smtClean="0"/>
              <a:t>Celexa</a:t>
            </a:r>
            <a:r>
              <a:rPr lang="en-US" dirty="0" smtClean="0"/>
              <a:t>/</a:t>
            </a:r>
            <a:r>
              <a:rPr lang="en-US" dirty="0" err="1" smtClean="0">
                <a:solidFill>
                  <a:srgbClr val="FF0000"/>
                </a:solidFill>
              </a:rPr>
              <a:t>Lexapro</a:t>
            </a:r>
            <a:endParaRPr lang="en-US" dirty="0" smtClean="0">
              <a:solidFill>
                <a:srgbClr val="FF0000"/>
              </a:solidFill>
            </a:endParaRPr>
          </a:p>
          <a:p>
            <a:pPr lvl="1" eaLnBrk="1" hangingPunct="1"/>
            <a:r>
              <a:rPr lang="en-US" dirty="0" err="1" smtClean="0">
                <a:solidFill>
                  <a:srgbClr val="FF0000"/>
                </a:solidFill>
              </a:rPr>
              <a:t>Cymbalta</a:t>
            </a:r>
            <a:endParaRPr lang="en-US" dirty="0" smtClean="0">
              <a:solidFill>
                <a:srgbClr val="FF0000"/>
              </a:solidFill>
            </a:endParaRPr>
          </a:p>
          <a:p>
            <a:pPr lvl="1" eaLnBrk="1" hangingPunct="1">
              <a:buFont typeface="Wingdings 2" pitchFamily="18" charset="2"/>
              <a:buNone/>
            </a:pPr>
            <a:r>
              <a:rPr lang="en-US" dirty="0" smtClean="0"/>
              <a:t>All of these inhibit serotonin from being re-absorbed while in the synapse so there is more time for “less” serotonin to be used by the CNS.</a:t>
            </a:r>
            <a:endParaRPr lang="en-US" dirty="0" smtClean="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04850"/>
            <a:ext cx="8229600" cy="819150"/>
          </a:xfrm>
        </p:spPr>
        <p:txBody>
          <a:bodyPr/>
          <a:lstStyle/>
          <a:p>
            <a:pPr eaLnBrk="1" hangingPunct="1"/>
            <a:r>
              <a:rPr lang="en-US" smtClean="0"/>
              <a:t>Child Abuse Federal Guidelines</a:t>
            </a:r>
          </a:p>
        </p:txBody>
      </p:sp>
      <p:sp>
        <p:nvSpPr>
          <p:cNvPr id="3" name="Content Placeholder 2"/>
          <p:cNvSpPr>
            <a:spLocks noGrp="1"/>
          </p:cNvSpPr>
          <p:nvPr>
            <p:ph idx="1"/>
          </p:nvPr>
        </p:nvSpPr>
        <p:spPr>
          <a:xfrm>
            <a:off x="457200" y="1752600"/>
            <a:ext cx="8229600" cy="4572000"/>
          </a:xfrm>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sz="2800" b="1" dirty="0" smtClean="0"/>
              <a:t>The Child Abuse Prevention and Treatment Act (CAPTA)—Federal Guidelines</a:t>
            </a:r>
            <a:endParaRPr lang="en-US" sz="2400" dirty="0" smtClean="0"/>
          </a:p>
          <a:p>
            <a:pPr marL="274320" indent="-274320" eaLnBrk="1" fontAlgn="auto" hangingPunct="1">
              <a:spcAft>
                <a:spcPts val="0"/>
              </a:spcAft>
              <a:buClr>
                <a:schemeClr val="accent3"/>
              </a:buClr>
              <a:buFont typeface="Wingdings 2"/>
              <a:buChar char=""/>
              <a:defRPr/>
            </a:pPr>
            <a:r>
              <a:rPr lang="en-US" sz="2800" dirty="0" smtClean="0"/>
              <a:t>Under the Federal Child Abuse Prevention and Treatment Act (CAPTA) passed in 1974, all 50 states have passed laws mandating the reporting of child abuse and neglect. </a:t>
            </a:r>
            <a:endParaRPr lang="en-US" sz="2400" dirty="0" smtClean="0"/>
          </a:p>
          <a:p>
            <a:pPr marL="274320" indent="-274320" eaLnBrk="1" fontAlgn="auto" hangingPunct="1">
              <a:spcAft>
                <a:spcPts val="0"/>
              </a:spcAft>
              <a:buClr>
                <a:schemeClr val="accent3"/>
              </a:buClr>
              <a:buFont typeface="Wingdings 2"/>
              <a:buChar char=""/>
              <a:defRPr/>
            </a:pPr>
            <a:r>
              <a:rPr lang="en-US" sz="2800" dirty="0" smtClean="0"/>
              <a:t>CAPTA provides a foundation for the States by identifying a minimum set of acts or behaviors that characterize physical abuse, neglect and sexual abuse. </a:t>
            </a:r>
            <a:endParaRPr lang="en-US" sz="2400" dirty="0" smtClean="0"/>
          </a:p>
          <a:p>
            <a:pPr marL="274320" indent="-274320" eaLnBrk="1" fontAlgn="auto" hangingPunct="1">
              <a:spcAft>
                <a:spcPts val="0"/>
              </a:spcAft>
              <a:buClr>
                <a:schemeClr val="accent3"/>
              </a:buClr>
              <a:buFont typeface="Wingdings 2"/>
              <a:buChar char=""/>
              <a:defRPr/>
            </a:pPr>
            <a:r>
              <a:rPr lang="en-US" sz="2800" dirty="0" smtClean="0"/>
              <a:t>These laws vary from state to state. </a:t>
            </a:r>
            <a:endParaRPr lang="en-US" sz="2400" dirty="0" smtClean="0"/>
          </a:p>
          <a:p>
            <a:pPr marL="274320" indent="-274320" eaLnBrk="1" fontAlgn="auto" hangingPunct="1">
              <a:spcAft>
                <a:spcPts val="0"/>
              </a:spcAft>
              <a:buClr>
                <a:schemeClr val="accent3"/>
              </a:buClr>
              <a:buFont typeface="Wingdings 2"/>
              <a:buChar char=""/>
              <a:defRPr/>
            </a:pPr>
            <a:r>
              <a:rPr lang="en-US" sz="2800" dirty="0" smtClean="0">
                <a:solidFill>
                  <a:srgbClr val="FF0000"/>
                </a:solidFill>
              </a:rPr>
              <a:t>Each state is responsible for: </a:t>
            </a:r>
            <a:endParaRPr lang="en-US" sz="2400" dirty="0" smtClean="0">
              <a:solidFill>
                <a:srgbClr val="FF0000"/>
              </a:solidFill>
            </a:endParaRPr>
          </a:p>
          <a:p>
            <a:pPr marL="640080" lvl="1" indent="-246888" eaLnBrk="1" fontAlgn="auto" hangingPunct="1">
              <a:spcAft>
                <a:spcPts val="0"/>
              </a:spcAft>
              <a:buFont typeface="Wingdings 2"/>
              <a:buChar char=""/>
              <a:defRPr/>
            </a:pPr>
            <a:r>
              <a:rPr lang="en-US" dirty="0" smtClean="0">
                <a:solidFill>
                  <a:srgbClr val="FF0000"/>
                </a:solidFill>
              </a:rPr>
              <a:t>providing its own definition of child abuse and neglect. </a:t>
            </a:r>
            <a:endParaRPr lang="en-US" sz="2000" dirty="0" smtClean="0">
              <a:solidFill>
                <a:srgbClr val="FF0000"/>
              </a:solidFill>
            </a:endParaRPr>
          </a:p>
          <a:p>
            <a:pPr marL="640080" lvl="1" indent="-246888" eaLnBrk="1" fontAlgn="auto" hangingPunct="1">
              <a:spcAft>
                <a:spcPts val="0"/>
              </a:spcAft>
              <a:buFont typeface="Wingdings 2"/>
              <a:buChar char=""/>
              <a:defRPr/>
            </a:pPr>
            <a:r>
              <a:rPr lang="en-US" dirty="0" smtClean="0">
                <a:solidFill>
                  <a:srgbClr val="FF0000"/>
                </a:solidFill>
              </a:rPr>
              <a:t>describing the circumstances and conditions that obligate mandated reporters to report known or suspected child abuse. </a:t>
            </a:r>
            <a:endParaRPr lang="en-US" sz="2000" dirty="0" smtClean="0">
              <a:solidFill>
                <a:srgbClr val="FF0000"/>
              </a:solidFill>
            </a:endParaRPr>
          </a:p>
          <a:p>
            <a:pPr marL="640080" lvl="1" indent="-246888" eaLnBrk="1" fontAlgn="auto" hangingPunct="1">
              <a:spcAft>
                <a:spcPts val="0"/>
              </a:spcAft>
              <a:buFont typeface="Wingdings 2"/>
              <a:buChar char=""/>
              <a:defRPr/>
            </a:pPr>
            <a:r>
              <a:rPr lang="en-US" dirty="0" smtClean="0">
                <a:solidFill>
                  <a:srgbClr val="FF0000"/>
                </a:solidFill>
              </a:rPr>
              <a:t>providing definitions for juvenile/family courts when to take custody of the child. </a:t>
            </a:r>
            <a:endParaRPr lang="en-US" sz="2000" dirty="0" smtClean="0">
              <a:solidFill>
                <a:srgbClr val="FF0000"/>
              </a:solidFill>
            </a:endParaRPr>
          </a:p>
          <a:p>
            <a:pPr marL="640080" lvl="1" indent="-246888" eaLnBrk="1" fontAlgn="auto" hangingPunct="1">
              <a:spcAft>
                <a:spcPts val="0"/>
              </a:spcAft>
              <a:buFont typeface="Wingdings 2"/>
              <a:buChar char=""/>
              <a:defRPr/>
            </a:pPr>
            <a:r>
              <a:rPr lang="en-US" dirty="0" smtClean="0">
                <a:solidFill>
                  <a:srgbClr val="FF0000"/>
                </a:solidFill>
              </a:rPr>
              <a:t>specifying the forms of maltreatment that are criminally punishable. </a:t>
            </a:r>
            <a:endParaRPr lang="en-US" sz="2000" dirty="0" smtClean="0">
              <a:solidFill>
                <a:srgbClr val="FF0000"/>
              </a:solidFill>
            </a:endParaRPr>
          </a:p>
          <a:p>
            <a:pPr marL="274320" indent="-274320" eaLnBrk="1" fontAlgn="auto" hangingPunct="1">
              <a:spcAft>
                <a:spcPts val="0"/>
              </a:spcAft>
              <a:buClr>
                <a:schemeClr val="accent3"/>
              </a:buClr>
              <a:buFont typeface="Wingdings 2"/>
              <a:buChar char=""/>
              <a:defRPr/>
            </a:pPr>
            <a:r>
              <a:rPr lang="en-US" sz="2800" dirty="0" smtClean="0"/>
              <a:t>Mandated Reporting Laws change from time to time. You should consult your local Child Protective Services for the most current statute, if you have any questions or concerns about your responsibilities. See below for links to resources for information. </a:t>
            </a:r>
            <a:endParaRPr lang="en-US" sz="2400"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Webmd.com 2010</a:t>
            </a:r>
            <a:endParaRPr lang="en-US" dirty="0"/>
          </a:p>
        </p:txBody>
      </p:sp>
      <p:sp>
        <p:nvSpPr>
          <p:cNvPr id="3" name="Content Placeholder 2"/>
          <p:cNvSpPr>
            <a:spLocks noGrp="1"/>
          </p:cNvSpPr>
          <p:nvPr>
            <p:ph idx="1"/>
          </p:nvPr>
        </p:nvSpPr>
        <p:spPr/>
        <p:txBody>
          <a:bodyPr/>
          <a:lstStyle/>
          <a:p>
            <a:r>
              <a:rPr lang="en-US" dirty="0" smtClean="0"/>
              <a:t>“Antidepressant medications that work on serotonin levels -- medications known as SSRIs (selective serotonin reuptake inhibitors) and SNRIs (serotonin and </a:t>
            </a:r>
            <a:r>
              <a:rPr lang="en-US" dirty="0" err="1" smtClean="0"/>
              <a:t>norepinephrine</a:t>
            </a:r>
            <a:r>
              <a:rPr lang="en-US" dirty="0" smtClean="0"/>
              <a:t> reuptake inhibitors) are believed to reduce symptoms of depression, but exactly how they work is not yet fully understood.”</a:t>
            </a:r>
          </a:p>
          <a:p>
            <a:r>
              <a:rPr lang="en-US" dirty="0" smtClean="0"/>
              <a:t>…………….. </a:t>
            </a:r>
            <a:r>
              <a:rPr lang="en-US" smtClean="0"/>
              <a:t>REALLY?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850"/>
            <a:ext cx="7848600" cy="1143000"/>
          </a:xfrm>
        </p:spPr>
        <p:txBody>
          <a:bodyPr/>
          <a:lstStyle/>
          <a:p>
            <a:pPr algn="ctr"/>
            <a:r>
              <a:rPr lang="en-US" sz="4000" dirty="0" smtClean="0"/>
              <a:t>Chronic pain/Biomedical Model </a:t>
            </a:r>
            <a:br>
              <a:rPr lang="en-US" sz="4000" dirty="0" smtClean="0"/>
            </a:br>
            <a:r>
              <a:rPr lang="en-US" sz="4000" dirty="0" smtClean="0"/>
              <a:t>Pharmaceutical Management</a:t>
            </a:r>
            <a:endParaRPr lang="en-US" sz="4000" dirty="0"/>
          </a:p>
        </p:txBody>
      </p:sp>
      <p:pic>
        <p:nvPicPr>
          <p:cNvPr id="4" name="Picture 3"/>
          <p:cNvPicPr>
            <a:picLocks noChangeAspect="1" noChangeArrowheads="1"/>
          </p:cNvPicPr>
          <p:nvPr/>
        </p:nvPicPr>
        <p:blipFill>
          <a:blip r:embed="rId3" cstate="print"/>
          <a:srcRect/>
          <a:stretch>
            <a:fillRect/>
          </a:stretch>
        </p:blipFill>
        <p:spPr bwMode="auto">
          <a:xfrm>
            <a:off x="609600" y="1828800"/>
            <a:ext cx="8001000" cy="4800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742950"/>
          </a:xfrm>
        </p:spPr>
        <p:txBody>
          <a:bodyPr/>
          <a:lstStyle/>
          <a:p>
            <a:pPr algn="ctr"/>
            <a:r>
              <a:rPr lang="en-US" sz="4000" dirty="0" smtClean="0"/>
              <a:t>Commonly Prescribed </a:t>
            </a:r>
            <a:endParaRPr lang="en-US" sz="4000" dirty="0"/>
          </a:p>
        </p:txBody>
      </p:sp>
      <p:pic>
        <p:nvPicPr>
          <p:cNvPr id="4" name="Picture 2"/>
          <p:cNvPicPr>
            <a:picLocks noChangeAspect="1" noChangeArrowheads="1"/>
          </p:cNvPicPr>
          <p:nvPr/>
        </p:nvPicPr>
        <p:blipFill>
          <a:blip r:embed="rId3" cstate="print"/>
          <a:srcRect/>
          <a:stretch>
            <a:fillRect/>
          </a:stretch>
        </p:blipFill>
        <p:spPr bwMode="auto">
          <a:xfrm>
            <a:off x="457201" y="1371600"/>
            <a:ext cx="8610599" cy="5486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answers….</a:t>
            </a:r>
            <a:endParaRPr lang="en-US" dirty="0"/>
          </a:p>
        </p:txBody>
      </p:sp>
      <p:sp>
        <p:nvSpPr>
          <p:cNvPr id="3" name="Content Placeholder 2"/>
          <p:cNvSpPr>
            <a:spLocks noGrp="1"/>
          </p:cNvSpPr>
          <p:nvPr>
            <p:ph idx="1"/>
          </p:nvPr>
        </p:nvSpPr>
        <p:spPr/>
        <p:txBody>
          <a:bodyPr/>
          <a:lstStyle/>
          <a:p>
            <a:r>
              <a:rPr lang="en-US" sz="1800" dirty="0" smtClean="0"/>
              <a:t>HYDROCODONE V.S. OXYCODONE == THESE TWO DRUGS ARE SIMILAR, BUT NOT the same. </a:t>
            </a:r>
          </a:p>
          <a:p>
            <a:r>
              <a:rPr lang="en-US" sz="1800" dirty="0" err="1" smtClean="0"/>
              <a:t>Hydrocodone</a:t>
            </a:r>
            <a:r>
              <a:rPr lang="en-US" sz="1800" dirty="0" smtClean="0"/>
              <a:t> is the generic name  for??????????. </a:t>
            </a:r>
          </a:p>
          <a:p>
            <a:pPr lvl="1"/>
            <a:r>
              <a:rPr lang="en-US" sz="1600" dirty="0" smtClean="0"/>
              <a:t>It is a narcotic analgesic, and not quite as strong as </a:t>
            </a:r>
            <a:r>
              <a:rPr lang="en-US" sz="1600" dirty="0" err="1" smtClean="0"/>
              <a:t>Oxycodone</a:t>
            </a:r>
            <a:r>
              <a:rPr lang="en-US" sz="1600" dirty="0" smtClean="0"/>
              <a:t>. It's also SLIGHTLY less regulated </a:t>
            </a:r>
            <a:r>
              <a:rPr lang="en-US" sz="1600" dirty="0" err="1" smtClean="0"/>
              <a:t>ie</a:t>
            </a:r>
            <a:r>
              <a:rPr lang="en-US" sz="1600" dirty="0" smtClean="0"/>
              <a:t>..……….it </a:t>
            </a:r>
            <a:r>
              <a:rPr lang="en-US" sz="1600" dirty="0" smtClean="0">
                <a:solidFill>
                  <a:srgbClr val="FF0000"/>
                </a:solidFill>
              </a:rPr>
              <a:t>CAN BE CALLED IN to a pharmacy by a physician. It can be habit forming. </a:t>
            </a:r>
          </a:p>
          <a:p>
            <a:pPr lvl="1"/>
            <a:r>
              <a:rPr lang="en-US" sz="1600" dirty="0" smtClean="0"/>
              <a:t>a combo of </a:t>
            </a:r>
            <a:r>
              <a:rPr lang="en-US" sz="1600" dirty="0" err="1" smtClean="0"/>
              <a:t>hydrocodone</a:t>
            </a:r>
            <a:r>
              <a:rPr lang="en-US" sz="1600" dirty="0" smtClean="0"/>
              <a:t> and acetaminophen (Tylenol). </a:t>
            </a:r>
          </a:p>
          <a:p>
            <a:pPr lvl="1">
              <a:buNone/>
            </a:pPr>
            <a:r>
              <a:rPr lang="en-US" sz="1600" dirty="0" err="1" smtClean="0"/>
              <a:t>Oxycodone</a:t>
            </a:r>
            <a:r>
              <a:rPr lang="en-US" sz="1600" dirty="0" smtClean="0"/>
              <a:t> is also a narcotic analgesic, also can be habit forming. It's also a combo of acetaminophen and </a:t>
            </a:r>
            <a:r>
              <a:rPr lang="en-US" sz="1600" dirty="0" err="1" smtClean="0"/>
              <a:t>oxycodone</a:t>
            </a:r>
            <a:r>
              <a:rPr lang="en-US" sz="1600" dirty="0" smtClean="0"/>
              <a:t> (generic) name for Percocet, </a:t>
            </a:r>
            <a:r>
              <a:rPr lang="en-US" sz="1600" dirty="0" err="1" smtClean="0"/>
              <a:t>Tylox</a:t>
            </a:r>
            <a:r>
              <a:rPr lang="en-US" sz="1600" dirty="0" smtClean="0"/>
              <a:t>, </a:t>
            </a:r>
            <a:r>
              <a:rPr lang="en-US" sz="1600" dirty="0" err="1" smtClean="0"/>
              <a:t>Roxilox</a:t>
            </a:r>
            <a:r>
              <a:rPr lang="en-US" sz="1600" dirty="0" smtClean="0"/>
              <a:t>. </a:t>
            </a:r>
          </a:p>
          <a:p>
            <a:pPr lvl="1">
              <a:buNone/>
            </a:pPr>
            <a:r>
              <a:rPr lang="en-US" sz="1600" dirty="0" smtClean="0"/>
              <a:t>	It is SLIGHTLY more regulated </a:t>
            </a:r>
            <a:r>
              <a:rPr lang="en-US" sz="1600" dirty="0" err="1" smtClean="0"/>
              <a:t>ie</a:t>
            </a:r>
            <a:r>
              <a:rPr lang="en-US" sz="1600" dirty="0" smtClean="0"/>
              <a:t>.. It </a:t>
            </a:r>
            <a:r>
              <a:rPr lang="en-US" sz="1600" dirty="0" smtClean="0">
                <a:solidFill>
                  <a:srgbClr val="FF0000"/>
                </a:solidFill>
              </a:rPr>
              <a:t>CANNOT be called in to a pharmacy</a:t>
            </a:r>
            <a:r>
              <a:rPr lang="en-US" sz="1600" dirty="0" smtClean="0"/>
              <a:t>, </a:t>
            </a:r>
            <a:r>
              <a:rPr lang="en-US" sz="1600" dirty="0" smtClean="0">
                <a:solidFill>
                  <a:srgbClr val="FF0000"/>
                </a:solidFill>
              </a:rPr>
              <a:t>you have to have a physical written prescription from a physician</a:t>
            </a:r>
            <a:r>
              <a:rPr lang="en-US" sz="1600" dirty="0" smtClean="0"/>
              <a:t>. Because of it's potential for abuse and dependence, </a:t>
            </a:r>
            <a:r>
              <a:rPr lang="en-US" sz="1600" u="sng" dirty="0" smtClean="0">
                <a:hlinkClick r:id="" action="ppaction://hlinkfile"/>
              </a:rPr>
              <a:t>doctors</a:t>
            </a:r>
            <a:r>
              <a:rPr lang="en-US" sz="1600" dirty="0" smtClean="0"/>
              <a:t> tend to order </a:t>
            </a:r>
            <a:r>
              <a:rPr lang="en-US" sz="1600" dirty="0" err="1" smtClean="0"/>
              <a:t>Vicodin</a:t>
            </a:r>
            <a:r>
              <a:rPr lang="en-US" sz="1600" dirty="0" smtClean="0"/>
              <a:t> rather than Percocet</a:t>
            </a:r>
            <a:r>
              <a:rPr lang="en-US" sz="1200" dirty="0" smtClean="0"/>
              <a:t>.</a:t>
            </a:r>
            <a:endParaRPr 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endParaRPr lang="en-US" dirty="0" smtClean="0"/>
          </a:p>
          <a:p>
            <a:pPr algn="ctr"/>
            <a:r>
              <a:rPr lang="en-US" sz="3600" b="1" i="1" dirty="0" smtClean="0"/>
              <a:t>QUIZ</a:t>
            </a:r>
          </a:p>
          <a:p>
            <a:r>
              <a:rPr lang="en-US" dirty="0" smtClean="0"/>
              <a:t>1.Oxycodone is what brand name(most common)?</a:t>
            </a:r>
          </a:p>
          <a:p>
            <a:r>
              <a:rPr lang="en-US" dirty="0" smtClean="0"/>
              <a:t>2.Hydrocodone is what brand name(most common)?</a:t>
            </a:r>
          </a:p>
          <a:p>
            <a:pPr lvl="2"/>
            <a:r>
              <a:rPr lang="en-US" dirty="0" smtClean="0"/>
              <a:t>Both are the same but different potencies…</a:t>
            </a:r>
          </a:p>
          <a:p>
            <a:r>
              <a:rPr lang="en-US" dirty="0" smtClean="0"/>
              <a:t>3.Both contain a powerful </a:t>
            </a:r>
            <a:r>
              <a:rPr lang="en-US" dirty="0" err="1" smtClean="0"/>
              <a:t>opioid</a:t>
            </a:r>
            <a:r>
              <a:rPr lang="en-US" dirty="0" smtClean="0"/>
              <a:t> and ????  And what common OTC pain reliever….?</a:t>
            </a:r>
          </a:p>
          <a:p>
            <a:pPr lvl="1"/>
            <a:r>
              <a:rPr lang="en-US" dirty="0" smtClean="0"/>
              <a:t>4. </a:t>
            </a:r>
            <a:r>
              <a:rPr lang="en-US" dirty="0" err="1" smtClean="0"/>
              <a:t>Opioid</a:t>
            </a:r>
            <a:r>
              <a:rPr lang="en-US" dirty="0" smtClean="0"/>
              <a:t>= What plant is this prescription drug derived from?</a:t>
            </a:r>
          </a:p>
          <a:p>
            <a:pPr lvl="2">
              <a:buNone/>
            </a:pPr>
            <a:r>
              <a:rPr lang="en-US" sz="2400" dirty="0" smtClean="0"/>
              <a:t>5. Name at least 2 illegal/illicit drugs derived from the same plant?</a:t>
            </a:r>
          </a:p>
          <a:p>
            <a:pPr lvl="1"/>
            <a:r>
              <a:rPr lang="en-US" dirty="0" smtClean="0"/>
              <a:t>6. BONUS&gt;&gt;&gt;&gt;&gt;Why create 2 of the same drugs at different potencies?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ee\Pictures\Side_effects_of_Vicodin_svg.png"/>
          <p:cNvPicPr>
            <a:picLocks noGrp="1" noChangeAspect="1" noChangeArrowheads="1"/>
          </p:cNvPicPr>
          <p:nvPr>
            <p:ph idx="1"/>
          </p:nvPr>
        </p:nvPicPr>
        <p:blipFill>
          <a:blip r:embed="rId2" cstate="print"/>
          <a:srcRect/>
          <a:stretch>
            <a:fillRect/>
          </a:stretch>
        </p:blipFill>
        <p:spPr bwMode="auto">
          <a:xfrm>
            <a:off x="685800" y="1676400"/>
            <a:ext cx="7696199" cy="5029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ctr"/>
            <a:r>
              <a:rPr lang="en-US" sz="2400" dirty="0" smtClean="0"/>
              <a:t>Cross section of Medical Insurance Providers across US 2009(sample= 1 million)</a:t>
            </a:r>
            <a:endParaRPr lang="en-US" sz="24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04800" y="1600200"/>
            <a:ext cx="8610600" cy="510540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066800"/>
            <a:ext cx="9144000" cy="638343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Delayed Recovery</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381000" y="1828801"/>
            <a:ext cx="8305800" cy="4876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p:spPr>
        <p:txBody>
          <a:bodyPr/>
          <a:lstStyle/>
          <a:p>
            <a:r>
              <a:rPr lang="en-US" sz="4000" dirty="0" smtClean="0"/>
              <a:t>ADVERSE CHILDHOOD EXPERIENCES</a:t>
            </a:r>
            <a:endParaRPr lang="en-US" sz="4000" dirty="0"/>
          </a:p>
        </p:txBody>
      </p:sp>
      <p:pic>
        <p:nvPicPr>
          <p:cNvPr id="2050" name="Picture 2"/>
          <p:cNvPicPr>
            <a:picLocks noChangeAspect="1" noChangeArrowheads="1"/>
          </p:cNvPicPr>
          <p:nvPr/>
        </p:nvPicPr>
        <p:blipFill>
          <a:blip r:embed="rId3" cstate="print"/>
          <a:srcRect/>
          <a:stretch>
            <a:fillRect/>
          </a:stretch>
        </p:blipFill>
        <p:spPr bwMode="auto">
          <a:xfrm>
            <a:off x="838200" y="1752600"/>
            <a:ext cx="7391400"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pPr eaLnBrk="1" hangingPunct="1"/>
            <a:r>
              <a:rPr lang="en-US" smtClean="0"/>
              <a:t>State Law examples</a:t>
            </a:r>
          </a:p>
        </p:txBody>
      </p:sp>
      <p:sp>
        <p:nvSpPr>
          <p:cNvPr id="5" name="Content Placeholder 4"/>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400" b="1" dirty="0" smtClean="0"/>
              <a:t>Missouri</a:t>
            </a:r>
            <a:r>
              <a:rPr lang="en-US" sz="1400" dirty="0" smtClean="0"/>
              <a:t> </a:t>
            </a:r>
            <a:r>
              <a:rPr lang="en-US" sz="1400" b="1" dirty="0" smtClean="0"/>
              <a:t>law</a:t>
            </a:r>
            <a:r>
              <a:rPr lang="en-US" sz="1400" dirty="0" smtClean="0"/>
              <a:t>, at 210.110.(1) </a:t>
            </a:r>
            <a:r>
              <a:rPr lang="en-US" sz="1400" dirty="0" err="1" smtClean="0"/>
              <a:t>RSMo</a:t>
            </a:r>
            <a:r>
              <a:rPr lang="en-US" sz="1400" dirty="0" smtClean="0"/>
              <a:t>., defines "</a:t>
            </a:r>
            <a:r>
              <a:rPr lang="en-US" sz="1400" dirty="0" smtClean="0">
                <a:solidFill>
                  <a:srgbClr val="FF0000"/>
                </a:solidFill>
              </a:rPr>
              <a:t>abuse</a:t>
            </a:r>
            <a:r>
              <a:rPr lang="en-US" sz="1400" dirty="0" smtClean="0"/>
              <a:t>" as:</a:t>
            </a:r>
          </a:p>
          <a:p>
            <a:pPr marL="274320" indent="-274320" eaLnBrk="1" fontAlgn="auto" hangingPunct="1">
              <a:spcAft>
                <a:spcPts val="0"/>
              </a:spcAft>
              <a:buClr>
                <a:schemeClr val="accent3"/>
              </a:buClr>
              <a:buFont typeface="Wingdings 2"/>
              <a:buChar char=""/>
              <a:defRPr/>
            </a:pPr>
            <a:r>
              <a:rPr lang="en-US" sz="1400" dirty="0" smtClean="0"/>
              <a:t>". . . any physical injury, sexual abuse, or emotional abuse inflicted on a child other than by accidental means by those responsible for the child's care, custody, and control, except that discipline including spanking, administered in a reasonable manner, shall not be construed to be abuse.  </a:t>
            </a:r>
            <a:br>
              <a:rPr lang="en-US" sz="1400" dirty="0" smtClean="0"/>
            </a:br>
            <a:endParaRPr lang="en-US" sz="1400" dirty="0" smtClean="0"/>
          </a:p>
          <a:p>
            <a:pPr marL="274320" indent="-274320" eaLnBrk="1" fontAlgn="auto" hangingPunct="1">
              <a:spcAft>
                <a:spcPts val="0"/>
              </a:spcAft>
              <a:buClr>
                <a:schemeClr val="accent3"/>
              </a:buClr>
              <a:buFont typeface="Wingdings 2"/>
              <a:buChar char=""/>
              <a:defRPr/>
            </a:pPr>
            <a:r>
              <a:rPr lang="en-US" sz="1400" b="1" dirty="0" smtClean="0"/>
              <a:t>Missouri</a:t>
            </a:r>
            <a:r>
              <a:rPr lang="en-US" sz="1400" dirty="0" smtClean="0"/>
              <a:t> </a:t>
            </a:r>
            <a:r>
              <a:rPr lang="en-US" sz="1400" b="1" dirty="0" smtClean="0"/>
              <a:t>law</a:t>
            </a:r>
            <a:r>
              <a:rPr lang="en-US" sz="1400" dirty="0" smtClean="0"/>
              <a:t>, at 210.110.(12) </a:t>
            </a:r>
            <a:r>
              <a:rPr lang="en-US" sz="1400" dirty="0" err="1" smtClean="0"/>
              <a:t>RSMo</a:t>
            </a:r>
            <a:r>
              <a:rPr lang="en-US" sz="1400" dirty="0" smtClean="0"/>
              <a:t>., defines "</a:t>
            </a:r>
            <a:r>
              <a:rPr lang="en-US" sz="1400" dirty="0" smtClean="0">
                <a:solidFill>
                  <a:srgbClr val="FF0000"/>
                </a:solidFill>
              </a:rPr>
              <a:t>neglect</a:t>
            </a:r>
            <a:r>
              <a:rPr lang="en-US" sz="1400" dirty="0" smtClean="0"/>
              <a:t>" as:</a:t>
            </a:r>
          </a:p>
          <a:p>
            <a:pPr marL="274320" indent="-274320" eaLnBrk="1" fontAlgn="auto" hangingPunct="1">
              <a:spcAft>
                <a:spcPts val="0"/>
              </a:spcAft>
              <a:buClr>
                <a:schemeClr val="accent3"/>
              </a:buClr>
              <a:buFont typeface="Wingdings 2"/>
              <a:buChar char=""/>
              <a:defRPr/>
            </a:pPr>
            <a:r>
              <a:rPr lang="en-US" sz="1400" dirty="0" smtClean="0"/>
              <a:t>". . . failure to provide, by those responsible for the care, custody, and control of the child, the proper or necessary support, education as required by </a:t>
            </a:r>
            <a:r>
              <a:rPr lang="en-US" sz="1400" b="1" dirty="0" smtClean="0"/>
              <a:t>law</a:t>
            </a:r>
            <a:r>
              <a:rPr lang="en-US" sz="1400" dirty="0" smtClean="0"/>
              <a:t>, nutrition or medical, surgical, or any other care necessary for the child's well-being."   </a:t>
            </a:r>
            <a:br>
              <a:rPr lang="en-US" sz="1400" dirty="0" smtClean="0"/>
            </a:br>
            <a:endParaRPr lang="en-US" sz="1400" dirty="0" smtClean="0"/>
          </a:p>
          <a:p>
            <a:pPr marL="274320" indent="-274320" eaLnBrk="1" fontAlgn="auto" hangingPunct="1">
              <a:spcAft>
                <a:spcPts val="0"/>
              </a:spcAft>
              <a:buClr>
                <a:schemeClr val="accent3"/>
              </a:buClr>
              <a:buFont typeface="Wingdings 2"/>
              <a:buChar char=""/>
              <a:defRPr/>
            </a:pPr>
            <a:r>
              <a:rPr lang="en-US" sz="1400" dirty="0" smtClean="0"/>
              <a:t>A child is any person, regardless of physical or mental condition, under eighteen years of age. Section 210.110.(4).  </a:t>
            </a:r>
            <a:br>
              <a:rPr lang="en-US" sz="1400" dirty="0" smtClean="0"/>
            </a:br>
            <a:endParaRPr lang="en-US" sz="1400" dirty="0" smtClean="0"/>
          </a:p>
          <a:p>
            <a:pPr marL="274320" indent="-274320" eaLnBrk="1" fontAlgn="auto" hangingPunct="1">
              <a:spcAft>
                <a:spcPts val="0"/>
              </a:spcAft>
              <a:buClr>
                <a:schemeClr val="accent3"/>
              </a:buClr>
              <a:buFont typeface="Wingdings 2"/>
              <a:buChar char=""/>
              <a:defRPr/>
            </a:pPr>
            <a:r>
              <a:rPr lang="en-US" sz="1400" b="1" dirty="0" smtClean="0"/>
              <a:t>MANDATED</a:t>
            </a:r>
            <a:r>
              <a:rPr lang="en-US" sz="1400" dirty="0" smtClean="0"/>
              <a:t> REPORTERS (210.115 </a:t>
            </a:r>
            <a:r>
              <a:rPr lang="en-US" sz="1400" dirty="0" err="1" smtClean="0"/>
              <a:t>RSMo</a:t>
            </a:r>
            <a:r>
              <a:rPr lang="en-US" sz="1400" dirty="0" smtClean="0"/>
              <a:t>.)</a:t>
            </a:r>
          </a:p>
          <a:p>
            <a:pPr marL="274320" indent="-274320" eaLnBrk="1" fontAlgn="auto" hangingPunct="1">
              <a:spcAft>
                <a:spcPts val="0"/>
              </a:spcAft>
              <a:buClr>
                <a:schemeClr val="accent3"/>
              </a:buClr>
              <a:buFont typeface="Wingdings 2"/>
              <a:buChar char=""/>
              <a:defRPr/>
            </a:pPr>
            <a:r>
              <a:rPr lang="en-US" sz="1400" dirty="0" smtClean="0"/>
              <a:t>The following individuals must report child abuse: (1) Teachers, principals, and other school officials; (2) Health care professionals (physicians, medical examiners, coroners, dentists, </a:t>
            </a:r>
            <a:r>
              <a:rPr lang="en-US" sz="1400" dirty="0" smtClean="0">
                <a:solidFill>
                  <a:srgbClr val="FF0000"/>
                </a:solidFill>
              </a:rPr>
              <a:t>chiropractors</a:t>
            </a:r>
            <a:r>
              <a:rPr lang="en-US" sz="1400" dirty="0" smtClean="0"/>
              <a:t>, optometrists, podiatrists, residents, interns, nurses, hospital or clinic personnel); (3) Mental health professionals; (4) Social workers; (5) Day care/child-care workers; (6) </a:t>
            </a:r>
            <a:r>
              <a:rPr lang="en-US" sz="1400" b="1" dirty="0" smtClean="0"/>
              <a:t>Law</a:t>
            </a:r>
            <a:r>
              <a:rPr lang="en-US" sz="1400" dirty="0" smtClean="0"/>
              <a:t> enforcement officials (police officers, juvenile officers, probation/parole officers, jail or detention facility personnel) (8) Ministers; (10) Other persons with responsibility for the care of children. </a:t>
            </a:r>
          </a:p>
          <a:p>
            <a:pPr marL="274320" indent="-274320" eaLnBrk="1" fontAlgn="auto" hangingPunct="1">
              <a:spcAft>
                <a:spcPts val="0"/>
              </a:spcAft>
              <a:buClr>
                <a:schemeClr val="accent3"/>
              </a:buClr>
              <a:buFont typeface="Wingdings 2"/>
              <a:buChar char=""/>
              <a:defRPr/>
            </a:pP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 </a:t>
            </a:r>
            <a:endParaRPr lang="en-US" dirty="0"/>
          </a:p>
        </p:txBody>
      </p:sp>
      <p:sp>
        <p:nvSpPr>
          <p:cNvPr id="3" name="Content Placeholder 2"/>
          <p:cNvSpPr>
            <a:spLocks noGrp="1"/>
          </p:cNvSpPr>
          <p:nvPr>
            <p:ph idx="1"/>
          </p:nvPr>
        </p:nvSpPr>
        <p:spPr/>
        <p:txBody>
          <a:bodyPr/>
          <a:lstStyle/>
          <a:p>
            <a:r>
              <a:rPr lang="en-US" sz="3600" dirty="0" smtClean="0"/>
              <a:t>Kenneth </a:t>
            </a:r>
            <a:r>
              <a:rPr lang="en-US" sz="3600" dirty="0" err="1" smtClean="0"/>
              <a:t>Craik</a:t>
            </a:r>
            <a:r>
              <a:rPr lang="en-US" sz="3600" dirty="0" smtClean="0"/>
              <a:t>–  Mental Modeling</a:t>
            </a:r>
          </a:p>
          <a:p>
            <a:r>
              <a:rPr lang="en-US" sz="3600" dirty="0" smtClean="0"/>
              <a:t>-prominent UK Psychologist  (</a:t>
            </a:r>
            <a:r>
              <a:rPr lang="en-US" sz="3600" dirty="0" err="1" smtClean="0"/>
              <a:t>Craik</a:t>
            </a:r>
            <a:r>
              <a:rPr lang="en-US" sz="3600" dirty="0" smtClean="0"/>
              <a:t> Award)</a:t>
            </a:r>
          </a:p>
          <a:p>
            <a:r>
              <a:rPr lang="en-US" sz="3600" dirty="0" smtClean="0"/>
              <a:t>-Early  to mid 1900s</a:t>
            </a:r>
          </a:p>
          <a:p>
            <a:endParaRPr lang="en-US" dirty="0" smtClean="0"/>
          </a:p>
          <a:p>
            <a:r>
              <a:rPr lang="en-US" dirty="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t>Stereotyping: A Definition</a:t>
            </a:r>
          </a:p>
        </p:txBody>
      </p:sp>
      <p:sp>
        <p:nvSpPr>
          <p:cNvPr id="73730" name="Rectangle 3"/>
          <p:cNvSpPr>
            <a:spLocks noGrp="1" noChangeArrowheads="1"/>
          </p:cNvSpPr>
          <p:nvPr>
            <p:ph idx="1"/>
          </p:nvPr>
        </p:nvSpPr>
        <p:spPr>
          <a:xfrm>
            <a:off x="619125" y="1600200"/>
            <a:ext cx="8067675" cy="4525963"/>
          </a:xfrm>
        </p:spPr>
        <p:txBody>
          <a:bodyPr/>
          <a:lstStyle/>
          <a:p>
            <a:pPr eaLnBrk="1" hangingPunct="1">
              <a:lnSpc>
                <a:spcPct val="90000"/>
              </a:lnSpc>
              <a:buFontTx/>
              <a:buNone/>
            </a:pPr>
            <a:endParaRPr lang="en-US" sz="2800" smtClean="0">
              <a:cs typeface="Times New Roman" pitchFamily="18" charset="0"/>
            </a:endParaRPr>
          </a:p>
          <a:p>
            <a:pPr eaLnBrk="1" hangingPunct="1">
              <a:lnSpc>
                <a:spcPct val="90000"/>
              </a:lnSpc>
              <a:buFontTx/>
              <a:buNone/>
            </a:pPr>
            <a:r>
              <a:rPr lang="en-US" sz="2800" smtClean="0">
                <a:cs typeface="Times New Roman" pitchFamily="18" charset="0"/>
              </a:rPr>
              <a:t>Stereotyping can be defined as the process by which people use social categories (e.g. race, sex) in acquiring, processing, and recalling information about others.</a:t>
            </a:r>
          </a:p>
          <a:p>
            <a:pPr eaLnBrk="1" hangingPunct="1">
              <a:lnSpc>
                <a:spcPct val="90000"/>
              </a:lnSpc>
              <a:buFontTx/>
              <a:buNone/>
            </a:pPr>
            <a:endParaRPr lang="en-US" sz="2800" smtClean="0">
              <a:cs typeface="Times New Roman" pitchFamily="18" charset="0"/>
            </a:endParaRPr>
          </a:p>
          <a:p>
            <a:pPr eaLnBrk="1" hangingPunct="1">
              <a:lnSpc>
                <a:spcPct val="90000"/>
              </a:lnSpc>
              <a:buFontTx/>
              <a:buNone/>
            </a:pPr>
            <a:r>
              <a:rPr lang="en-US" sz="2400" i="1" smtClean="0">
                <a:cs typeface="Times New Roman" pitchFamily="18" charset="0"/>
              </a:rPr>
              <a:t>Stereotyping beliefs may serve important functions - organizing and simplifying complex situations and giving people greater confidence in their ability to understand, predict, and potentially control situations and people.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Stereotyping: Risks</a:t>
            </a:r>
          </a:p>
        </p:txBody>
      </p:sp>
      <p:sp>
        <p:nvSpPr>
          <p:cNvPr id="75778" name="Rectangle 3"/>
          <p:cNvSpPr>
            <a:spLocks noGrp="1" noChangeArrowheads="1"/>
          </p:cNvSpPr>
          <p:nvPr>
            <p:ph idx="1"/>
          </p:nvPr>
        </p:nvSpPr>
        <p:spPr>
          <a:xfrm>
            <a:off x="914400" y="1905000"/>
            <a:ext cx="7467600" cy="4495800"/>
          </a:xfrm>
        </p:spPr>
        <p:txBody>
          <a:bodyPr/>
          <a:lstStyle/>
          <a:p>
            <a:pPr eaLnBrk="1" hangingPunct="1">
              <a:buFontTx/>
              <a:buNone/>
            </a:pPr>
            <a:r>
              <a:rPr lang="en-US" sz="2400" smtClean="0">
                <a:cs typeface="Times New Roman" pitchFamily="18" charset="0"/>
              </a:rPr>
              <a:t>Can exert powerful effects on thinking and actions at an implicit, unconscious level, even among well-meaning, well-educated persons who are not overtly biased.</a:t>
            </a:r>
          </a:p>
          <a:p>
            <a:pPr eaLnBrk="1" hangingPunct="1">
              <a:buFontTx/>
              <a:buNone/>
            </a:pPr>
            <a:r>
              <a:rPr lang="en-US" sz="2400" smtClean="0">
                <a:cs typeface="Times New Roman" pitchFamily="18" charset="0"/>
              </a:rPr>
              <a:t>	</a:t>
            </a:r>
          </a:p>
          <a:p>
            <a:pPr eaLnBrk="1" hangingPunct="1">
              <a:buFontTx/>
              <a:buNone/>
            </a:pPr>
            <a:r>
              <a:rPr lang="en-US" sz="2400" smtClean="0">
                <a:cs typeface="Times New Roman" pitchFamily="18" charset="0"/>
              </a:rPr>
              <a:t>Can influence how information is processed and recalled.</a:t>
            </a:r>
          </a:p>
          <a:p>
            <a:pPr eaLnBrk="1" hangingPunct="1">
              <a:buFontTx/>
              <a:buNone/>
            </a:pPr>
            <a:endParaRPr lang="en-US" sz="2400" smtClean="0">
              <a:cs typeface="Times New Roman" pitchFamily="18" charset="0"/>
            </a:endParaRPr>
          </a:p>
          <a:p>
            <a:pPr eaLnBrk="1" hangingPunct="1">
              <a:buFontTx/>
              <a:buNone/>
            </a:pPr>
            <a:r>
              <a:rPr lang="en-US" sz="2400" smtClean="0">
                <a:cs typeface="Times New Roman" pitchFamily="18" charset="0"/>
              </a:rPr>
              <a:t>Can exert “self-fulfilling” effects, as patients’ behavior may be affected by providers’ overt or subtle attitudes and behaviors.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Stereotyping: When Is It in Action?</a:t>
            </a:r>
          </a:p>
        </p:txBody>
      </p:sp>
      <p:sp>
        <p:nvSpPr>
          <p:cNvPr id="77826" name="Rectangle 3"/>
          <p:cNvSpPr>
            <a:spLocks noGrp="1" noChangeArrowheads="1"/>
          </p:cNvSpPr>
          <p:nvPr>
            <p:ph idx="1"/>
          </p:nvPr>
        </p:nvSpPr>
        <p:spPr>
          <a:xfrm>
            <a:off x="619125" y="1600200"/>
            <a:ext cx="8067675" cy="4525963"/>
          </a:xfrm>
        </p:spPr>
        <p:txBody>
          <a:bodyPr/>
          <a:lstStyle/>
          <a:p>
            <a:pPr eaLnBrk="1" hangingPunct="1">
              <a:buFontTx/>
              <a:buNone/>
            </a:pPr>
            <a:endParaRPr lang="en-US" sz="2800" smtClean="0">
              <a:cs typeface="Times New Roman" pitchFamily="18" charset="0"/>
            </a:endParaRPr>
          </a:p>
          <a:p>
            <a:pPr eaLnBrk="1" hangingPunct="1">
              <a:buFontTx/>
              <a:buNone/>
            </a:pPr>
            <a:endParaRPr lang="en-US" sz="2800" smtClean="0">
              <a:cs typeface="Times New Roman" pitchFamily="18" charset="0"/>
            </a:endParaRPr>
          </a:p>
          <a:p>
            <a:pPr eaLnBrk="1" hangingPunct="1">
              <a:buFontTx/>
              <a:buNone/>
            </a:pPr>
            <a:r>
              <a:rPr lang="en-US" smtClean="0">
                <a:cs typeface="Times New Roman" pitchFamily="18" charset="0"/>
              </a:rPr>
              <a:t>Situations characterized by time pressure, resource constraints, and high cognitive demand promote stereotyping due to the need for cognitive ‘shortcuts’ and lack of full information.</a:t>
            </a:r>
          </a:p>
          <a:p>
            <a:pPr eaLnBrk="1" hangingPunct="1">
              <a:buFontTx/>
              <a:buNone/>
            </a:pPr>
            <a:endParaRPr lang="en-US" smtClean="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fontAlgn="auto" hangingPunct="1">
              <a:spcAft>
                <a:spcPts val="0"/>
              </a:spcAft>
              <a:defRPr/>
            </a:pPr>
            <a:r>
              <a:rPr lang="en-US" sz="3200" smtClean="0"/>
              <a:t>What is the Evidence that Physician Biases and Stereotypes May Influence the Clinical Encounter?</a:t>
            </a:r>
          </a:p>
        </p:txBody>
      </p:sp>
      <p:sp>
        <p:nvSpPr>
          <p:cNvPr id="212995" name="Rectangle 3"/>
          <p:cNvSpPr>
            <a:spLocks noChangeArrowheads="1"/>
          </p:cNvSpPr>
          <p:nvPr/>
        </p:nvSpPr>
        <p:spPr bwMode="auto">
          <a:xfrm>
            <a:off x="609600" y="1981200"/>
            <a:ext cx="7772400" cy="3600450"/>
          </a:xfrm>
          <a:prstGeom prst="rect">
            <a:avLst/>
          </a:prstGeom>
          <a:noFill/>
          <a:ln w="9525">
            <a:noFill/>
            <a:miter lim="800000"/>
            <a:headEnd/>
            <a:tailEnd/>
          </a:ln>
          <a:effectLst/>
        </p:spPr>
        <p:txBody>
          <a:bodyPr>
            <a:spAutoFit/>
          </a:bodyPr>
          <a:lstStyle/>
          <a:p>
            <a:pPr>
              <a:lnSpc>
                <a:spcPct val="90000"/>
              </a:lnSpc>
              <a:spcBef>
                <a:spcPct val="50000"/>
              </a:spcBef>
              <a:buClr>
                <a:schemeClr val="bg1"/>
              </a:buClr>
              <a:buSzPct val="80000"/>
              <a:buFontTx/>
              <a:buChar char="•"/>
              <a:defRPr/>
            </a:pPr>
            <a:r>
              <a:rPr lang="en-US" sz="2400" dirty="0">
                <a:effectLst>
                  <a:outerShdw blurRad="38100" dist="38100" dir="2700000" algn="tl">
                    <a:srgbClr val="000000"/>
                  </a:outerShdw>
                </a:effectLst>
              </a:rPr>
              <a:t>Van </a:t>
            </a:r>
            <a:r>
              <a:rPr lang="en-US" sz="2400" dirty="0" err="1">
                <a:effectLst>
                  <a:outerShdw blurRad="38100" dist="38100" dir="2700000" algn="tl">
                    <a:srgbClr val="000000"/>
                  </a:outerShdw>
                </a:effectLst>
              </a:rPr>
              <a:t>Ryn</a:t>
            </a:r>
            <a:r>
              <a:rPr lang="en-US" sz="2400" dirty="0">
                <a:effectLst>
                  <a:outerShdw blurRad="38100" dist="38100" dir="2700000" algn="tl">
                    <a:srgbClr val="000000"/>
                  </a:outerShdw>
                </a:effectLst>
              </a:rPr>
              <a:t> and Burke (2000) - study conducted in actual clinical settings found that doctors are more likely to ascribe negative racial stereotypes to their minority patients.  These stereotypes were ascribed to patients even when differences in minority and non-minority patients’ education, income, and personality characteristics were considered.</a:t>
            </a:r>
          </a:p>
          <a:p>
            <a:pPr>
              <a:lnSpc>
                <a:spcPct val="90000"/>
              </a:lnSpc>
              <a:spcBef>
                <a:spcPct val="50000"/>
              </a:spcBef>
              <a:buClr>
                <a:schemeClr val="bg1"/>
              </a:buClr>
              <a:buSzPct val="80000"/>
              <a:buFontTx/>
              <a:buChar char="•"/>
              <a:defRPr/>
            </a:pPr>
            <a:r>
              <a:rPr lang="en-US" sz="2400" dirty="0" err="1">
                <a:effectLst>
                  <a:outerShdw blurRad="38100" dist="38100" dir="2700000" algn="tl">
                    <a:srgbClr val="000000"/>
                  </a:outerShdw>
                </a:effectLst>
              </a:rPr>
              <a:t>Finucane</a:t>
            </a:r>
            <a:r>
              <a:rPr lang="en-US" sz="2400" dirty="0">
                <a:effectLst>
                  <a:outerShdw blurRad="38100" dist="38100" dir="2700000" algn="tl">
                    <a:srgbClr val="000000"/>
                  </a:outerShdw>
                </a:effectLst>
              </a:rPr>
              <a:t> and </a:t>
            </a:r>
            <a:r>
              <a:rPr lang="en-US" sz="2400" dirty="0" err="1">
                <a:effectLst>
                  <a:outerShdw blurRad="38100" dist="38100" dir="2700000" algn="tl">
                    <a:srgbClr val="000000"/>
                  </a:outerShdw>
                </a:effectLst>
              </a:rPr>
              <a:t>Carrese</a:t>
            </a:r>
            <a:r>
              <a:rPr lang="en-US" sz="2400" dirty="0">
                <a:effectLst>
                  <a:outerShdw blurRad="38100" dist="38100" dir="2700000" algn="tl">
                    <a:srgbClr val="000000"/>
                  </a:outerShdw>
                </a:effectLst>
              </a:rPr>
              <a:t> (1990) -  Physicians more likely to make negative comments when discussing minority patients’ cases.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smtClean="0"/>
              <a:t>What is the Evidence that Physician Biases and Stereotypes may Influence the Clinical Encounter (cont’d)?</a:t>
            </a:r>
          </a:p>
        </p:txBody>
      </p:sp>
      <p:sp>
        <p:nvSpPr>
          <p:cNvPr id="215043" name="Rectangle 3"/>
          <p:cNvSpPr>
            <a:spLocks noChangeArrowheads="1"/>
          </p:cNvSpPr>
          <p:nvPr/>
        </p:nvSpPr>
        <p:spPr bwMode="auto">
          <a:xfrm>
            <a:off x="609600" y="2209800"/>
            <a:ext cx="7924800" cy="3268663"/>
          </a:xfrm>
          <a:prstGeom prst="rect">
            <a:avLst/>
          </a:prstGeom>
          <a:noFill/>
          <a:ln w="9525">
            <a:noFill/>
            <a:miter lim="800000"/>
            <a:headEnd/>
            <a:tailEnd/>
          </a:ln>
          <a:effectLst/>
        </p:spPr>
        <p:txBody>
          <a:bodyPr>
            <a:spAutoFit/>
          </a:bodyPr>
          <a:lstStyle/>
          <a:p>
            <a:pPr>
              <a:lnSpc>
                <a:spcPct val="90000"/>
              </a:lnSpc>
              <a:spcBef>
                <a:spcPct val="50000"/>
              </a:spcBef>
              <a:buClr>
                <a:schemeClr val="bg1"/>
              </a:buClr>
              <a:buSzPct val="80000"/>
              <a:buFontTx/>
              <a:buChar char="•"/>
              <a:defRPr/>
            </a:pPr>
            <a:r>
              <a:rPr lang="en-US" sz="2400" dirty="0" err="1">
                <a:effectLst>
                  <a:outerShdw blurRad="38100" dist="38100" dir="2700000" algn="tl">
                    <a:srgbClr val="000000"/>
                  </a:outerShdw>
                </a:effectLst>
              </a:rPr>
              <a:t>Rathore</a:t>
            </a:r>
            <a:r>
              <a:rPr lang="en-US" sz="2400" dirty="0">
                <a:effectLst>
                  <a:outerShdw blurRad="38100" dist="38100" dir="2700000" algn="tl">
                    <a:srgbClr val="000000"/>
                  </a:outerShdw>
                </a:effectLst>
              </a:rPr>
              <a:t> et al. (2000) – found that medical students were more likely to evaluate a white male “patient” with symptoms of cardiac disease as having “definite” or “probable” angina, relative to a black female “patient” with objectively similar symptoms.</a:t>
            </a:r>
          </a:p>
          <a:p>
            <a:pPr>
              <a:lnSpc>
                <a:spcPct val="90000"/>
              </a:lnSpc>
              <a:spcBef>
                <a:spcPct val="50000"/>
              </a:spcBef>
              <a:buClr>
                <a:schemeClr val="bg1"/>
              </a:buClr>
              <a:buSzPct val="80000"/>
              <a:buFontTx/>
              <a:buChar char="•"/>
              <a:defRPr/>
            </a:pPr>
            <a:r>
              <a:rPr lang="en-US" sz="2400" dirty="0" err="1">
                <a:effectLst>
                  <a:outerShdw blurRad="38100" dist="38100" dir="2700000" algn="tl">
                    <a:srgbClr val="000000"/>
                  </a:outerShdw>
                </a:effectLst>
              </a:rPr>
              <a:t>Abreu</a:t>
            </a:r>
            <a:r>
              <a:rPr lang="en-US" sz="2400" dirty="0">
                <a:effectLst>
                  <a:outerShdw blurRad="38100" dist="38100" dir="2700000" algn="tl">
                    <a:srgbClr val="000000"/>
                  </a:outerShdw>
                </a:effectLst>
              </a:rPr>
              <a:t> (1999) – found that mental health professionals and trainees were more likely to evaluate a hypothetical patient more negatively after being “primed” with words associated with African American stereotypes.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685800" y="1524000"/>
            <a:ext cx="7924800" cy="4894263"/>
          </a:xfrm>
          <a:prstGeom prst="rect">
            <a:avLst/>
          </a:prstGeom>
          <a:noFill/>
          <a:ln w="9525">
            <a:noFill/>
            <a:miter lim="800000"/>
            <a:headEnd/>
            <a:tailEnd/>
          </a:ln>
        </p:spPr>
        <p:txBody>
          <a:bodyPr>
            <a:spAutoFit/>
          </a:bodyPr>
          <a:lstStyle/>
          <a:p>
            <a:r>
              <a:rPr lang="en-US" sz="2400" b="1">
                <a:cs typeface="Times New Roman" pitchFamily="18" charset="0"/>
              </a:rPr>
              <a:t>Racial and ethnic disparities in health care</a:t>
            </a:r>
          </a:p>
          <a:p>
            <a:r>
              <a:rPr lang="en-US" sz="2400" b="1">
                <a:cs typeface="Times New Roman" pitchFamily="18" charset="0"/>
              </a:rPr>
              <a:t>exist and are associated with worse outcomes.</a:t>
            </a:r>
          </a:p>
          <a:p>
            <a:endParaRPr lang="en-US" sz="2400" b="1">
              <a:cs typeface="Times New Roman" pitchFamily="18" charset="0"/>
            </a:endParaRPr>
          </a:p>
          <a:p>
            <a:r>
              <a:rPr lang="en-US" sz="2400" b="1">
                <a:cs typeface="Times New Roman" pitchFamily="18" charset="0"/>
              </a:rPr>
              <a:t>They occur in the context of broader historic and    contemporary social and economic inequality in many sectors of American life.</a:t>
            </a:r>
            <a:endParaRPr lang="en-US" sz="2400">
              <a:cs typeface="Times New Roman" pitchFamily="18" charset="0"/>
            </a:endParaRPr>
          </a:p>
          <a:p>
            <a:pPr eaLnBrk="0" hangingPunct="0"/>
            <a:r>
              <a:rPr lang="en-US" sz="2400" b="1">
                <a:cs typeface="Times New Roman" pitchFamily="18" charset="0"/>
              </a:rPr>
              <a:t> </a:t>
            </a:r>
            <a:endParaRPr lang="en-US" sz="2400">
              <a:cs typeface="Times New Roman" pitchFamily="18" charset="0"/>
            </a:endParaRPr>
          </a:p>
          <a:p>
            <a:pPr eaLnBrk="0" hangingPunct="0"/>
            <a:r>
              <a:rPr lang="en-US" sz="2400" b="1">
                <a:cs typeface="Times New Roman" pitchFamily="18" charset="0"/>
              </a:rPr>
              <a:t>Many sources – including health systems, health care providers, patients, and utilization managers – contribute to racial and ethnic disparities in health care.</a:t>
            </a:r>
            <a:endParaRPr lang="en-US" sz="2400">
              <a:cs typeface="Times New Roman" pitchFamily="18" charset="0"/>
            </a:endParaRPr>
          </a:p>
          <a:p>
            <a:pPr eaLnBrk="0" hangingPunct="0"/>
            <a:r>
              <a:rPr lang="en-US" sz="1200" b="1">
                <a:cs typeface="Times New Roman" pitchFamily="18" charset="0"/>
              </a:rPr>
              <a:t> </a:t>
            </a:r>
            <a:endParaRPr lang="en-US" sz="1200">
              <a:cs typeface="Times New Roman" pitchFamily="18" charset="0"/>
            </a:endParaRPr>
          </a:p>
          <a:p>
            <a:pPr eaLnBrk="0" hangingPunct="0"/>
            <a:endParaRPr lang="en-US" sz="1200" b="1">
              <a:cs typeface="Times New Roman" pitchFamily="18" charset="0"/>
            </a:endParaRPr>
          </a:p>
          <a:p>
            <a:pPr eaLnBrk="0" hangingPunct="0"/>
            <a:endParaRPr lang="en-US" sz="2400">
              <a:solidFill>
                <a:schemeClr val="bg1"/>
              </a:solidFill>
            </a:endParaRPr>
          </a:p>
        </p:txBody>
      </p:sp>
      <p:sp>
        <p:nvSpPr>
          <p:cNvPr id="83970"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a:solidFill>
                  <a:schemeClr val="tx2"/>
                </a:solidFill>
              </a:rPr>
              <a:t>  </a:t>
            </a:r>
          </a:p>
        </p:txBody>
      </p:sp>
      <p:sp>
        <p:nvSpPr>
          <p:cNvPr id="83971" name="Rectangle 4"/>
          <p:cNvSpPr>
            <a:spLocks noChangeArrowheads="1"/>
          </p:cNvSpPr>
          <p:nvPr/>
        </p:nvSpPr>
        <p:spPr bwMode="auto">
          <a:xfrm>
            <a:off x="609600" y="427038"/>
            <a:ext cx="8229600" cy="1143000"/>
          </a:xfrm>
          <a:prstGeom prst="rect">
            <a:avLst/>
          </a:prstGeom>
          <a:noFill/>
          <a:ln w="9525">
            <a:noFill/>
            <a:miter lim="800000"/>
            <a:headEnd/>
            <a:tailEnd/>
          </a:ln>
        </p:spPr>
        <p:txBody>
          <a:bodyPr anchor="ctr"/>
          <a:lstStyle/>
          <a:p>
            <a:pPr algn="ctr"/>
            <a:r>
              <a:rPr lang="en-US" sz="4400">
                <a:solidFill>
                  <a:schemeClr val="tx2"/>
                </a:solidFill>
              </a:rPr>
              <a:t> Findings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z="3600" b="1" dirty="0" smtClean="0"/>
              <a:t>Suicide in the U.S.: Statistics NIMH(National Institute of Mental Health)</a:t>
            </a:r>
            <a:endParaRPr lang="en-US" sz="3600" dirty="0" smtClean="0"/>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What are the risk factors for suicide?</a:t>
            </a:r>
          </a:p>
          <a:p>
            <a:pPr marL="274320" indent="-274320" eaLnBrk="1" fontAlgn="auto" hangingPunct="1">
              <a:spcAft>
                <a:spcPts val="0"/>
              </a:spcAft>
              <a:buClr>
                <a:schemeClr val="accent3"/>
              </a:buClr>
              <a:buFont typeface="Wingdings 2"/>
              <a:buChar char=""/>
              <a:defRPr/>
            </a:pPr>
            <a:r>
              <a:rPr lang="en-US" dirty="0" smtClean="0"/>
              <a:t>Research shows that risk factors for suicide include:</a:t>
            </a:r>
          </a:p>
          <a:p>
            <a:pPr marL="274320" indent="-274320" eaLnBrk="1" fontAlgn="auto" hangingPunct="1">
              <a:spcAft>
                <a:spcPts val="0"/>
              </a:spcAft>
              <a:buClr>
                <a:schemeClr val="accent3"/>
              </a:buClr>
              <a:buFont typeface="Wingdings 2"/>
              <a:buChar char=""/>
              <a:defRPr/>
            </a:pPr>
            <a:r>
              <a:rPr lang="en-US" dirty="0" smtClean="0">
                <a:solidFill>
                  <a:srgbClr val="FF0000"/>
                </a:solidFill>
              </a:rPr>
              <a:t>depression</a:t>
            </a:r>
            <a:r>
              <a:rPr lang="en-US" dirty="0" smtClean="0"/>
              <a:t> and other mental disorders, or a </a:t>
            </a:r>
            <a:r>
              <a:rPr lang="en-US" dirty="0" smtClean="0">
                <a:solidFill>
                  <a:srgbClr val="FF0000"/>
                </a:solidFill>
              </a:rPr>
              <a:t>substance-abuse disorder </a:t>
            </a:r>
            <a:r>
              <a:rPr lang="en-US" dirty="0" smtClean="0"/>
              <a:t>(often in combination with other mental disorders). More than 90 percent of people who die by suicide have these risk factors.</a:t>
            </a:r>
          </a:p>
          <a:p>
            <a:pPr marL="274320" indent="-274320" eaLnBrk="1" fontAlgn="auto" hangingPunct="1">
              <a:spcAft>
                <a:spcPts val="0"/>
              </a:spcAft>
              <a:buClr>
                <a:schemeClr val="accent3"/>
              </a:buClr>
              <a:buFont typeface="Wingdings 2"/>
              <a:buChar char=""/>
              <a:defRPr/>
            </a:pPr>
            <a:r>
              <a:rPr lang="en-US" dirty="0" smtClean="0"/>
              <a:t>stressful life events, in combination with other risk factors, such as depression. However, suicide and suicidal behavior are not normal responses to stress; many people have these risk factors, but are not suicidal. </a:t>
            </a:r>
          </a:p>
          <a:p>
            <a:pPr marL="274320" indent="-274320" eaLnBrk="1" fontAlgn="auto" hangingPunct="1">
              <a:spcAft>
                <a:spcPts val="0"/>
              </a:spcAft>
              <a:buClr>
                <a:schemeClr val="accent3"/>
              </a:buClr>
              <a:buFont typeface="Wingdings 2"/>
              <a:buChar char=""/>
              <a:defRPr/>
            </a:pPr>
            <a:r>
              <a:rPr lang="en-US" dirty="0" smtClean="0"/>
              <a:t>prior suicide attempt </a:t>
            </a:r>
          </a:p>
          <a:p>
            <a:pPr marL="274320" indent="-274320" eaLnBrk="1" fontAlgn="auto" hangingPunct="1">
              <a:spcAft>
                <a:spcPts val="0"/>
              </a:spcAft>
              <a:buClr>
                <a:schemeClr val="accent3"/>
              </a:buClr>
              <a:buFont typeface="Wingdings 2"/>
              <a:buChar char=""/>
              <a:defRPr/>
            </a:pPr>
            <a:r>
              <a:rPr lang="en-US" dirty="0" smtClean="0"/>
              <a:t>family history of mental disorder or substance abuse </a:t>
            </a:r>
          </a:p>
          <a:p>
            <a:pPr marL="274320" indent="-274320" eaLnBrk="1" fontAlgn="auto" hangingPunct="1">
              <a:spcAft>
                <a:spcPts val="0"/>
              </a:spcAft>
              <a:buClr>
                <a:schemeClr val="accent3"/>
              </a:buClr>
              <a:buFont typeface="Wingdings 2"/>
              <a:buChar char=""/>
              <a:defRPr/>
            </a:pPr>
            <a:r>
              <a:rPr lang="en-US" dirty="0" smtClean="0"/>
              <a:t>family history of suicide </a:t>
            </a:r>
          </a:p>
          <a:p>
            <a:pPr marL="274320" indent="-274320" eaLnBrk="1" fontAlgn="auto" hangingPunct="1">
              <a:spcAft>
                <a:spcPts val="0"/>
              </a:spcAft>
              <a:buClr>
                <a:schemeClr val="accent3"/>
              </a:buClr>
              <a:buFont typeface="Wingdings 2"/>
              <a:buChar char=""/>
              <a:defRPr/>
            </a:pPr>
            <a:r>
              <a:rPr lang="en-US" dirty="0" smtClean="0"/>
              <a:t>family violence, including </a:t>
            </a:r>
            <a:r>
              <a:rPr lang="en-US" dirty="0" smtClean="0">
                <a:solidFill>
                  <a:srgbClr val="FF0000"/>
                </a:solidFill>
              </a:rPr>
              <a:t>physical or sexual abuse </a:t>
            </a:r>
          </a:p>
          <a:p>
            <a:pPr marL="274320" indent="-274320" eaLnBrk="1" fontAlgn="auto" hangingPunct="1">
              <a:spcAft>
                <a:spcPts val="0"/>
              </a:spcAft>
              <a:buClr>
                <a:schemeClr val="accent3"/>
              </a:buClr>
              <a:buFont typeface="Wingdings 2"/>
              <a:buChar char=""/>
              <a:defRPr/>
            </a:pPr>
            <a:r>
              <a:rPr lang="en-US" dirty="0" smtClean="0"/>
              <a:t>firearms in the home, the method used in more than half of suicides </a:t>
            </a:r>
          </a:p>
          <a:p>
            <a:pPr marL="274320" indent="-274320" eaLnBrk="1" fontAlgn="auto" hangingPunct="1">
              <a:spcAft>
                <a:spcPts val="0"/>
              </a:spcAft>
              <a:buClr>
                <a:schemeClr val="accent3"/>
              </a:buClr>
              <a:buFont typeface="Wingdings 2"/>
              <a:buChar char=""/>
              <a:defRPr/>
            </a:pPr>
            <a:r>
              <a:rPr lang="en-US" dirty="0" smtClean="0"/>
              <a:t>incarceration </a:t>
            </a:r>
          </a:p>
          <a:p>
            <a:pPr marL="274320" indent="-274320" eaLnBrk="1" fontAlgn="auto" hangingPunct="1">
              <a:spcAft>
                <a:spcPts val="0"/>
              </a:spcAft>
              <a:buClr>
                <a:schemeClr val="accent3"/>
              </a:buClr>
              <a:buFont typeface="Wingdings 2"/>
              <a:buChar char=""/>
              <a:defRPr/>
            </a:pPr>
            <a:r>
              <a:rPr lang="en-US" dirty="0" smtClean="0"/>
              <a:t>exposure to the suicidal behavior of others, such as family members, peers, or media figures.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3200" b="1" smtClean="0"/>
              <a:t>Suicide in the U.S.: Statistics ……cont.</a:t>
            </a:r>
            <a:br>
              <a:rPr lang="en-US" sz="3200" b="1" smtClean="0"/>
            </a:br>
            <a:r>
              <a:rPr lang="en-US" sz="3200" b="1" smtClean="0"/>
              <a:t>NIMM(National Institute of Mental Health)</a:t>
            </a:r>
            <a:endParaRPr lang="en-US" sz="3200" smtClean="0"/>
          </a:p>
        </p:txBody>
      </p:sp>
      <p:sp>
        <p:nvSpPr>
          <p:cNvPr id="94210" name="Content Placeholder 2"/>
          <p:cNvSpPr>
            <a:spLocks noGrp="1"/>
          </p:cNvSpPr>
          <p:nvPr>
            <p:ph idx="1"/>
          </p:nvPr>
        </p:nvSpPr>
        <p:spPr/>
        <p:txBody>
          <a:bodyPr/>
          <a:lstStyle/>
          <a:p>
            <a:pPr eaLnBrk="1" hangingPunct="1"/>
            <a:r>
              <a:rPr lang="en-US" sz="2000" smtClean="0"/>
              <a:t>Research also shows that the risk for suicide is associated with changes in brain chemicals called neurotransmitters, including serotonin. </a:t>
            </a:r>
            <a:r>
              <a:rPr lang="en-US" sz="2000" smtClean="0">
                <a:solidFill>
                  <a:srgbClr val="FF0000"/>
                </a:solidFill>
              </a:rPr>
              <a:t>Decreased levels of serotonin</a:t>
            </a:r>
            <a:r>
              <a:rPr lang="en-US" sz="2000" smtClean="0"/>
              <a:t> have been found in people with </a:t>
            </a:r>
            <a:r>
              <a:rPr lang="en-US" sz="2000" smtClean="0">
                <a:solidFill>
                  <a:srgbClr val="FF0000"/>
                </a:solidFill>
              </a:rPr>
              <a:t>depression, impulsive disorders, and a history of suicide attempts, and in the brains of suicide victims</a:t>
            </a:r>
          </a:p>
          <a:p>
            <a:pPr eaLnBrk="1" hangingPunct="1"/>
            <a:r>
              <a:rPr lang="en-US" sz="2000" b="1" smtClean="0"/>
              <a:t>Are women or men at higher risk?</a:t>
            </a:r>
          </a:p>
          <a:p>
            <a:pPr eaLnBrk="1" hangingPunct="1"/>
            <a:r>
              <a:rPr lang="en-US" sz="2000" smtClean="0"/>
              <a:t>Suicide was the </a:t>
            </a:r>
            <a:r>
              <a:rPr lang="en-US" sz="2000" smtClean="0">
                <a:solidFill>
                  <a:srgbClr val="FF0000"/>
                </a:solidFill>
              </a:rPr>
              <a:t>eighth leading cause of death for males </a:t>
            </a:r>
            <a:r>
              <a:rPr lang="en-US" sz="2000" smtClean="0"/>
              <a:t>and the </a:t>
            </a:r>
            <a:r>
              <a:rPr lang="en-US" sz="2000" smtClean="0">
                <a:solidFill>
                  <a:srgbClr val="FF0000"/>
                </a:solidFill>
              </a:rPr>
              <a:t>sixteenth leading cause of death for females </a:t>
            </a:r>
            <a:r>
              <a:rPr lang="en-US" sz="2000" smtClean="0"/>
              <a:t>in 2004.</a:t>
            </a:r>
            <a:r>
              <a:rPr lang="en-US" sz="2000" baseline="30000" smtClean="0">
                <a:hlinkClick r:id="rId3" action="ppaction://hlinkfile"/>
              </a:rPr>
              <a:t>1</a:t>
            </a:r>
            <a:r>
              <a:rPr lang="en-US" sz="2000" smtClean="0"/>
              <a:t> </a:t>
            </a:r>
          </a:p>
          <a:p>
            <a:pPr eaLnBrk="1" hangingPunct="1"/>
            <a:r>
              <a:rPr lang="en-US" sz="2000" smtClean="0"/>
              <a:t>Almost four times as many males as females die by suicide</a:t>
            </a:r>
          </a:p>
          <a:p>
            <a:pPr eaLnBrk="1" hangingPunct="1"/>
            <a:endParaRPr lang="en-US" sz="20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sz="3200" b="1" smtClean="0"/>
              <a:t>Suicide in the U.S.: Statistics ……cont.</a:t>
            </a:r>
            <a:br>
              <a:rPr lang="en-US" sz="3200" b="1" smtClean="0"/>
            </a:br>
            <a:r>
              <a:rPr lang="en-US" sz="3200" b="1" smtClean="0"/>
              <a:t>NIMM(National Institute of Mental Health)</a:t>
            </a:r>
            <a:endParaRPr lang="en-US" sz="3200" smtClean="0"/>
          </a:p>
        </p:txBody>
      </p:sp>
      <p:sp>
        <p:nvSpPr>
          <p:cNvPr id="96258" name="Content Placeholder 2"/>
          <p:cNvSpPr>
            <a:spLocks noGrp="1"/>
          </p:cNvSpPr>
          <p:nvPr>
            <p:ph idx="1"/>
          </p:nvPr>
        </p:nvSpPr>
        <p:spPr>
          <a:xfrm>
            <a:off x="457200" y="1905000"/>
            <a:ext cx="8229600" cy="4389438"/>
          </a:xfrm>
        </p:spPr>
        <p:txBody>
          <a:bodyPr/>
          <a:lstStyle/>
          <a:p>
            <a:pPr eaLnBrk="1" hangingPunct="1"/>
            <a:r>
              <a:rPr lang="en-US" dirty="0" smtClean="0"/>
              <a:t>In </a:t>
            </a:r>
            <a:r>
              <a:rPr lang="en-US" dirty="0" smtClean="0">
                <a:solidFill>
                  <a:srgbClr val="FF0000"/>
                </a:solidFill>
              </a:rPr>
              <a:t>2004</a:t>
            </a:r>
            <a:r>
              <a:rPr lang="en-US" dirty="0" smtClean="0"/>
              <a:t>, suicide was the </a:t>
            </a:r>
            <a:r>
              <a:rPr lang="en-US" dirty="0" smtClean="0">
                <a:solidFill>
                  <a:srgbClr val="FF0000"/>
                </a:solidFill>
              </a:rPr>
              <a:t>third leading cause of death </a:t>
            </a:r>
            <a:r>
              <a:rPr lang="en-US" dirty="0" smtClean="0"/>
              <a:t>in each of the following age groups. Of every 100,000 young people in each age group, the following number died by suicide:</a:t>
            </a:r>
          </a:p>
          <a:p>
            <a:pPr eaLnBrk="1" hangingPunct="1"/>
            <a:r>
              <a:rPr lang="en-US" dirty="0" smtClean="0"/>
              <a:t>Children ages 10 to 14 — 1.3 per 100,000 </a:t>
            </a:r>
          </a:p>
          <a:p>
            <a:pPr eaLnBrk="1" hangingPunct="1"/>
            <a:r>
              <a:rPr lang="en-US" dirty="0" smtClean="0"/>
              <a:t>Adolescents ages 15 to 19 — 8.2 per 100,000 </a:t>
            </a:r>
          </a:p>
          <a:p>
            <a:pPr eaLnBrk="1" hangingPunct="1"/>
            <a:r>
              <a:rPr lang="en-US" dirty="0" smtClean="0"/>
              <a:t>Young adults ages 20 to 24 — 12.5 per 100,000 </a:t>
            </a:r>
          </a:p>
          <a:p>
            <a:pPr eaLnBrk="1" hangingPunct="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Failure To Report</a:t>
            </a:r>
          </a:p>
        </p:txBody>
      </p:sp>
      <p:sp>
        <p:nvSpPr>
          <p:cNvPr id="3" name="Content Placeholder 2"/>
          <p:cNvSpPr>
            <a:spLocks noGrp="1"/>
          </p:cNvSpPr>
          <p:nvPr>
            <p:ph idx="1"/>
          </p:nvPr>
        </p:nvSpPr>
        <p:spPr/>
        <p:txBody>
          <a:bodyPr>
            <a:normAutofit lnSpcReduction="10000"/>
          </a:bodyPr>
          <a:lstStyle/>
          <a:p>
            <a:pPr marL="640080" lvl="1" indent="-246888" eaLnBrk="1" fontAlgn="auto" hangingPunct="1">
              <a:spcAft>
                <a:spcPts val="0"/>
              </a:spcAft>
              <a:buFont typeface="Wingdings 2"/>
              <a:buChar char=""/>
              <a:defRPr/>
            </a:pPr>
            <a:r>
              <a:rPr lang="en-US" b="1" dirty="0" smtClean="0"/>
              <a:t>MISSOURI 	Class A misdemeanor.</a:t>
            </a:r>
            <a:r>
              <a:rPr lang="en-US" dirty="0" smtClean="0"/>
              <a:t>  </a:t>
            </a:r>
          </a:p>
          <a:p>
            <a:pPr marL="640080" lvl="1" indent="-246888" eaLnBrk="1" fontAlgn="auto" hangingPunct="1">
              <a:spcAft>
                <a:spcPts val="0"/>
              </a:spcAft>
              <a:buFont typeface="Wingdings 2"/>
              <a:buChar char=""/>
              <a:defRPr/>
            </a:pPr>
            <a:r>
              <a:rPr lang="en-US" b="1" dirty="0" smtClean="0"/>
              <a:t>Michigan	 Civil and Criminal Liability</a:t>
            </a:r>
            <a:r>
              <a:rPr lang="en-US" dirty="0" smtClean="0"/>
              <a:t> </a:t>
            </a:r>
          </a:p>
          <a:p>
            <a:pPr marL="274320" indent="-274320" eaLnBrk="1" fontAlgn="auto" hangingPunct="1">
              <a:spcAft>
                <a:spcPts val="0"/>
              </a:spcAft>
              <a:buClr>
                <a:schemeClr val="accent3"/>
              </a:buClr>
              <a:buFont typeface="Wingdings 2"/>
              <a:buNone/>
              <a:defRPr/>
            </a:pPr>
            <a:r>
              <a:rPr lang="en-US" dirty="0" smtClean="0"/>
              <a:t>	</a:t>
            </a:r>
            <a:r>
              <a:rPr lang="en-US" sz="2200" dirty="0" smtClean="0"/>
              <a:t>Mandated reporters, who fail to file a report of suspected child abuse or neglect, will be subject to both civil and criminal liability. In a civil action, the mandated reporter may be held liable for all damages that any person suffers due to the mandated reporter's failure to file a report. In a criminal action, the mandated reporter may be found guilty of a misdemeanor punishable by imprisonment for up to 93 days and a fine of $500.  </a:t>
            </a:r>
          </a:p>
          <a:p>
            <a:pPr marL="640080" lvl="1" indent="-246888" eaLnBrk="1" fontAlgn="auto" hangingPunct="1">
              <a:spcAft>
                <a:spcPts val="0"/>
              </a:spcAft>
              <a:buFont typeface="Wingdings 2"/>
              <a:buNone/>
              <a:defRPr/>
            </a:pPr>
            <a:r>
              <a:rPr lang="en-US" dirty="0" smtClean="0"/>
              <a:t/>
            </a:r>
            <a:br>
              <a:rPr lang="en-US" dirty="0" smtClean="0"/>
            </a:b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Causes of  Death </a:t>
            </a:r>
            <a:r>
              <a:rPr lang="en-US" dirty="0" smtClean="0"/>
              <a:t> 1/2008 CDC</a:t>
            </a:r>
            <a:endParaRPr lang="en-US" dirty="0"/>
          </a:p>
        </p:txBody>
      </p:sp>
      <p:sp>
        <p:nvSpPr>
          <p:cNvPr id="98306" name="Content Placeholder 2"/>
          <p:cNvSpPr>
            <a:spLocks noGrp="1"/>
          </p:cNvSpPr>
          <p:nvPr>
            <p:ph idx="1"/>
          </p:nvPr>
        </p:nvSpPr>
        <p:spPr/>
        <p:txBody>
          <a:bodyPr/>
          <a:lstStyle/>
          <a:p>
            <a:pPr eaLnBrk="1" hangingPunct="1"/>
            <a:r>
              <a:rPr lang="en-US" sz="2000" b="1" dirty="0" smtClean="0">
                <a:solidFill>
                  <a:srgbClr val="FF0000"/>
                </a:solidFill>
              </a:rPr>
              <a:t>15-24 years </a:t>
            </a:r>
            <a:r>
              <a:rPr lang="en-US" sz="2000" b="1" dirty="0" smtClean="0"/>
              <a:t> (released 1/16/08  by </a:t>
            </a:r>
            <a:r>
              <a:rPr lang="en-US" sz="2000" b="1" dirty="0" smtClean="0">
                <a:solidFill>
                  <a:srgbClr val="FF0000"/>
                </a:solidFill>
              </a:rPr>
              <a:t>Center for Disease Control CDC</a:t>
            </a:r>
            <a:r>
              <a:rPr lang="en-US" sz="2000" b="1" dirty="0" smtClean="0"/>
              <a:t>)</a:t>
            </a:r>
            <a:r>
              <a:rPr lang="en-US" sz="2000" dirty="0" smtClean="0"/>
              <a:t> </a:t>
            </a:r>
          </a:p>
          <a:p>
            <a:pPr eaLnBrk="1" hangingPunct="1"/>
            <a:r>
              <a:rPr lang="en-US" sz="2000" b="1" dirty="0" smtClean="0">
                <a:solidFill>
                  <a:srgbClr val="FF0000"/>
                </a:solidFill>
              </a:rPr>
              <a:t>1</a:t>
            </a:r>
            <a:r>
              <a:rPr lang="en-US" sz="2000" b="1" dirty="0" smtClean="0"/>
              <a:t>: Accidents and adverse effects. . . Motor vehicle </a:t>
            </a:r>
          </a:p>
          <a:p>
            <a:pPr eaLnBrk="1" hangingPunct="1">
              <a:buNone/>
            </a:pPr>
            <a:r>
              <a:rPr lang="en-US" sz="2000" b="1" dirty="0" smtClean="0"/>
              <a:t>	accidents </a:t>
            </a:r>
            <a:r>
              <a:rPr lang="en-US" sz="2000" dirty="0" smtClean="0"/>
              <a:t> </a:t>
            </a:r>
            <a:r>
              <a:rPr lang="en-US" sz="2000" b="1" dirty="0" smtClean="0"/>
              <a:t>All other accidents and adverse effects </a:t>
            </a:r>
            <a:endParaRPr lang="en-US" sz="2000" dirty="0" smtClean="0"/>
          </a:p>
          <a:p>
            <a:pPr eaLnBrk="1" hangingPunct="1"/>
            <a:r>
              <a:rPr lang="en-US" sz="2000" b="1" dirty="0" smtClean="0">
                <a:solidFill>
                  <a:srgbClr val="FF0000"/>
                </a:solidFill>
              </a:rPr>
              <a:t>2</a:t>
            </a:r>
            <a:r>
              <a:rPr lang="en-US" sz="2000" b="1" dirty="0" smtClean="0"/>
              <a:t>: Homicide and legal intervention </a:t>
            </a:r>
            <a:r>
              <a:rPr lang="en-US" sz="2000" dirty="0" smtClean="0"/>
              <a:t> </a:t>
            </a:r>
            <a:r>
              <a:rPr lang="en-US" sz="2000" b="1" dirty="0" smtClean="0"/>
              <a:t> </a:t>
            </a:r>
            <a:r>
              <a:rPr lang="en-US" sz="2000" dirty="0" smtClean="0"/>
              <a:t> </a:t>
            </a:r>
          </a:p>
          <a:p>
            <a:pPr eaLnBrk="1" hangingPunct="1"/>
            <a:r>
              <a:rPr lang="en-US" sz="2000" b="1" dirty="0" smtClean="0">
                <a:solidFill>
                  <a:srgbClr val="FF0000"/>
                </a:solidFill>
              </a:rPr>
              <a:t>3: Suicide</a:t>
            </a:r>
            <a:r>
              <a:rPr lang="en-US" sz="2000" b="1" dirty="0" smtClean="0"/>
              <a:t> </a:t>
            </a:r>
          </a:p>
          <a:p>
            <a:pPr eaLnBrk="1" hangingPunct="1"/>
            <a:r>
              <a:rPr lang="en-US" sz="2000" b="1" dirty="0" smtClean="0">
                <a:solidFill>
                  <a:srgbClr val="FF0000"/>
                </a:solidFill>
              </a:rPr>
              <a:t>4</a:t>
            </a:r>
            <a:r>
              <a:rPr lang="en-US" sz="2000" b="1" dirty="0" smtClean="0"/>
              <a:t>: Malignant </a:t>
            </a:r>
            <a:r>
              <a:rPr lang="en-US" sz="2000" b="1" dirty="0" err="1" smtClean="0"/>
              <a:t>neoplasms</a:t>
            </a:r>
            <a:r>
              <a:rPr lang="en-US" sz="2000" b="1" dirty="0" smtClean="0"/>
              <a:t>, including </a:t>
            </a:r>
            <a:r>
              <a:rPr lang="en-US" sz="2000" b="1" dirty="0" err="1" smtClean="0"/>
              <a:t>neoplasms</a:t>
            </a:r>
            <a:r>
              <a:rPr lang="en-US" sz="2000" b="1" dirty="0" smtClean="0"/>
              <a:t> of lymphatic and hematopoietic tissues</a:t>
            </a:r>
          </a:p>
          <a:p>
            <a:pPr eaLnBrk="1" hangingPunct="1"/>
            <a:r>
              <a:rPr lang="en-US" sz="2000" dirty="0" smtClean="0"/>
              <a:t> </a:t>
            </a:r>
            <a:r>
              <a:rPr lang="en-US" sz="2000" b="1" dirty="0" smtClean="0">
                <a:solidFill>
                  <a:srgbClr val="FF0000"/>
                </a:solidFill>
              </a:rPr>
              <a:t>5</a:t>
            </a:r>
            <a:r>
              <a:rPr lang="en-US" sz="2000" b="1" dirty="0" smtClean="0"/>
              <a:t>: Diseases of heart </a:t>
            </a:r>
            <a:r>
              <a:rPr lang="en-US" sz="2000" dirty="0" smtClean="0"/>
              <a:t> </a:t>
            </a:r>
            <a:r>
              <a:rPr lang="en-US" sz="2000" b="1" dirty="0" smtClean="0"/>
              <a:t> </a:t>
            </a:r>
            <a:r>
              <a:rPr lang="en-US" sz="2000" dirty="0" smtClean="0"/>
              <a:t> </a:t>
            </a:r>
            <a:r>
              <a:rPr lang="en-US" sz="2000" b="1" dirty="0" smtClean="0">
                <a:solidFill>
                  <a:srgbClr val="FF0000"/>
                </a:solidFill>
              </a:rPr>
              <a:t>6:</a:t>
            </a:r>
            <a:r>
              <a:rPr lang="en-US" sz="2000" b="1" dirty="0" smtClean="0"/>
              <a:t> Human immunodeficiency virus infection  </a:t>
            </a:r>
            <a:r>
              <a:rPr lang="en-US" sz="2000" dirty="0" smtClean="0"/>
              <a:t> </a:t>
            </a:r>
            <a:r>
              <a:rPr lang="en-US" sz="2000" b="1" dirty="0" smtClean="0">
                <a:solidFill>
                  <a:srgbClr val="FF0000"/>
                </a:solidFill>
              </a:rPr>
              <a:t>7:</a:t>
            </a:r>
            <a:r>
              <a:rPr lang="en-US" sz="2000" b="1" dirty="0" smtClean="0"/>
              <a:t> Congenital anomalies </a:t>
            </a:r>
            <a:r>
              <a:rPr lang="en-US" sz="2000" dirty="0" smtClean="0"/>
              <a:t> </a:t>
            </a:r>
            <a:r>
              <a:rPr lang="en-US" sz="2000" b="1" dirty="0" smtClean="0">
                <a:solidFill>
                  <a:srgbClr val="FF0000"/>
                </a:solidFill>
              </a:rPr>
              <a:t>8:</a:t>
            </a:r>
            <a:r>
              <a:rPr lang="en-US" sz="2000" b="1" dirty="0" smtClean="0"/>
              <a:t> Chronic obstructive pulmonary diseases, etc,</a:t>
            </a:r>
            <a:r>
              <a:rPr lang="en-US" sz="2000" dirty="0" smtClean="0"/>
              <a:t> </a:t>
            </a:r>
            <a:r>
              <a:rPr lang="en-US" sz="2000" b="1" dirty="0" smtClean="0">
                <a:solidFill>
                  <a:srgbClr val="FF0000"/>
                </a:solidFill>
              </a:rPr>
              <a:t>9: </a:t>
            </a:r>
            <a:r>
              <a:rPr lang="en-US" sz="2000" b="1" dirty="0" smtClean="0"/>
              <a:t>Pneumonia and influenza </a:t>
            </a:r>
            <a:r>
              <a:rPr lang="en-US" sz="2000" dirty="0" smtClean="0"/>
              <a:t> </a:t>
            </a:r>
            <a:r>
              <a:rPr lang="en-US" sz="2000" dirty="0" smtClean="0">
                <a:solidFill>
                  <a:srgbClr val="FF0000"/>
                </a:solidFill>
              </a:rPr>
              <a:t>10: </a:t>
            </a:r>
            <a:r>
              <a:rPr lang="en-US" sz="2000" b="1" dirty="0" err="1" smtClean="0"/>
              <a:t>Cerebrovascular</a:t>
            </a:r>
            <a:r>
              <a:rPr lang="en-US" sz="2000" b="1" dirty="0" smtClean="0"/>
              <a:t> diseases</a:t>
            </a:r>
            <a:endParaRPr lang="en-US" sz="20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Prevalence(%) of Psychiatric Disorders in the USA</a:t>
            </a:r>
          </a:p>
        </p:txBody>
      </p:sp>
      <p:sp>
        <p:nvSpPr>
          <p:cNvPr id="100354" name="Rectangle 3"/>
          <p:cNvSpPr>
            <a:spLocks noGrp="1" noChangeArrowheads="1"/>
          </p:cNvSpPr>
          <p:nvPr>
            <p:ph idx="1"/>
          </p:nvPr>
        </p:nvSpPr>
        <p:spPr/>
        <p:txBody>
          <a:bodyPr/>
          <a:lstStyle/>
          <a:p>
            <a:pPr eaLnBrk="1" hangingPunct="1">
              <a:buFontTx/>
              <a:buNone/>
            </a:pPr>
            <a:r>
              <a:rPr lang="en-US" smtClean="0"/>
              <a:t>				</a:t>
            </a:r>
          </a:p>
          <a:p>
            <a:pPr eaLnBrk="1" hangingPunct="1">
              <a:buFontTx/>
              <a:buNone/>
            </a:pPr>
            <a:r>
              <a:rPr lang="en-US" smtClean="0"/>
              <a:t>Disorder			Lifetime	      12mos</a:t>
            </a:r>
          </a:p>
          <a:p>
            <a:pPr eaLnBrk="1" hangingPunct="1">
              <a:buFontTx/>
              <a:buNone/>
            </a:pPr>
            <a:r>
              <a:rPr lang="en-US" smtClean="0"/>
              <a:t>Psychiatric	   	               48.0	       29.5</a:t>
            </a:r>
          </a:p>
          <a:p>
            <a:pPr eaLnBrk="1" hangingPunct="1">
              <a:buFontTx/>
              <a:buNone/>
            </a:pPr>
            <a:r>
              <a:rPr lang="en-US" smtClean="0"/>
              <a:t>Affective		   	     19.3	       11.3</a:t>
            </a:r>
          </a:p>
          <a:p>
            <a:pPr eaLnBrk="1" hangingPunct="1">
              <a:buFontTx/>
              <a:buNone/>
            </a:pPr>
            <a:r>
              <a:rPr lang="en-US" smtClean="0"/>
              <a:t>Major Depression                   16.2	       6.6</a:t>
            </a:r>
          </a:p>
          <a:p>
            <a:pPr eaLnBrk="1" hangingPunct="1">
              <a:buFontTx/>
              <a:buNone/>
            </a:pPr>
            <a:r>
              <a:rPr lang="en-US" smtClean="0"/>
              <a:t>Anxiety Disorder                    24.9                 17.2</a:t>
            </a:r>
          </a:p>
          <a:p>
            <a:pPr eaLnBrk="1" hangingPunct="1">
              <a:buFontTx/>
              <a:buNone/>
            </a:pPr>
            <a:r>
              <a:rPr lang="en-US" smtClean="0"/>
              <a:t>Substance Abuse                    26.6                 11.3</a:t>
            </a:r>
          </a:p>
          <a:p>
            <a:pPr eaLnBrk="1" hangingPunct="1">
              <a:buFontTx/>
              <a:buNone/>
            </a:pPr>
            <a:r>
              <a:rPr lang="en-US" sz="2000" smtClean="0"/>
              <a:t>Goldberg, R.J. The Care of the Psychiatric Patient 3</a:t>
            </a:r>
            <a:r>
              <a:rPr lang="en-US" sz="2000" baseline="30000" smtClean="0"/>
              <a:t>rd</a:t>
            </a:r>
            <a:r>
              <a:rPr lang="en-US" sz="2000" smtClean="0"/>
              <a:t> ed. 2007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450"/>
            <a:ext cx="8229600" cy="971550"/>
          </a:xfrm>
        </p:spPr>
        <p:txBody>
          <a:bodyPr>
            <a:normAutofit fontScale="90000"/>
          </a:bodyPr>
          <a:lstStyle/>
          <a:p>
            <a:pPr eaLnBrk="1" fontAlgn="auto" hangingPunct="1">
              <a:spcAft>
                <a:spcPts val="0"/>
              </a:spcAft>
              <a:defRPr/>
            </a:pPr>
            <a:r>
              <a:rPr lang="en-US" sz="2800" b="1" dirty="0" smtClean="0"/>
              <a:t>Mental health problems among young doctors: an updated review of prospective studies. (a little too close to home???)</a:t>
            </a:r>
            <a:br>
              <a:rPr lang="en-US" sz="2800" b="1" dirty="0" smtClean="0"/>
            </a:br>
            <a:endParaRPr lang="en-US" sz="2800" dirty="0"/>
          </a:p>
        </p:txBody>
      </p:sp>
      <p:sp>
        <p:nvSpPr>
          <p:cNvPr id="3" name="Content Placeholder 2"/>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dirty="0" err="1" smtClean="0"/>
              <a:t>Harv</a:t>
            </a:r>
            <a:r>
              <a:rPr lang="en-US" dirty="0" smtClean="0"/>
              <a:t> Rev Psychiatry. 2002 May-Jun;10(3):154-65. </a:t>
            </a:r>
          </a:p>
          <a:p>
            <a:pPr marL="274320" indent="-274320" eaLnBrk="1" fontAlgn="auto" hangingPunct="1">
              <a:spcAft>
                <a:spcPts val="0"/>
              </a:spcAft>
              <a:buClr>
                <a:schemeClr val="accent3"/>
              </a:buClr>
              <a:buFont typeface="Wingdings 2"/>
              <a:buChar char=""/>
              <a:defRPr/>
            </a:pPr>
            <a:r>
              <a:rPr lang="en-US" b="1" dirty="0" err="1" smtClean="0">
                <a:hlinkClick r:id="rId3" action="ppaction://hlinkfile"/>
              </a:rPr>
              <a:t>Tyssen</a:t>
            </a:r>
            <a:r>
              <a:rPr lang="en-US" b="1" dirty="0" smtClean="0">
                <a:hlinkClick r:id="rId3" action="ppaction://hlinkfile"/>
              </a:rPr>
              <a:t> R</a:t>
            </a:r>
            <a:r>
              <a:rPr lang="en-US" dirty="0" smtClean="0"/>
              <a:t>, </a:t>
            </a:r>
            <a:r>
              <a:rPr lang="en-US" b="1" dirty="0" err="1" smtClean="0">
                <a:hlinkClick r:id="rId4" action="ppaction://hlinkfile"/>
              </a:rPr>
              <a:t>Vaglum</a:t>
            </a:r>
            <a:r>
              <a:rPr lang="en-US" b="1" dirty="0" smtClean="0">
                <a:hlinkClick r:id="rId4" action="ppaction://hlinkfile"/>
              </a:rPr>
              <a:t> P</a:t>
            </a:r>
            <a:r>
              <a:rPr lang="en-US" dirty="0" smtClean="0"/>
              <a:t>.</a:t>
            </a:r>
          </a:p>
          <a:p>
            <a:pPr marL="274320" indent="-274320" eaLnBrk="1" fontAlgn="auto" hangingPunct="1">
              <a:spcAft>
                <a:spcPts val="0"/>
              </a:spcAft>
              <a:buClr>
                <a:schemeClr val="accent3"/>
              </a:buClr>
              <a:buFont typeface="Wingdings 2"/>
              <a:buChar char=""/>
              <a:defRPr/>
            </a:pPr>
            <a:r>
              <a:rPr lang="en-US" dirty="0" smtClean="0"/>
              <a:t>Department of </a:t>
            </a:r>
            <a:r>
              <a:rPr lang="en-US" dirty="0" err="1" smtClean="0"/>
              <a:t>Behavioural</a:t>
            </a:r>
            <a:r>
              <a:rPr lang="en-US" dirty="0" smtClean="0"/>
              <a:t> Sciences in Medicine, Faculty of Medicine, University of Oslo, Oslo, Norway. reidar.tyssen@basalmed.uio.no</a:t>
            </a:r>
          </a:p>
          <a:p>
            <a:pPr marL="274320" indent="-274320" eaLnBrk="1" fontAlgn="auto" hangingPunct="1">
              <a:spcAft>
                <a:spcPts val="0"/>
              </a:spcAft>
              <a:buClr>
                <a:schemeClr val="accent3"/>
              </a:buClr>
              <a:buFont typeface="Wingdings 2"/>
              <a:buChar char=""/>
              <a:defRPr/>
            </a:pPr>
            <a:r>
              <a:rPr lang="en-US" dirty="0" smtClean="0"/>
              <a:t>Previous studies have shown the medical community to exhibit a relatively high level of certain mental health problems, particularly depression, which may lead to drug abuse and suicide. We reviewed prospective studies published </a:t>
            </a:r>
            <a:r>
              <a:rPr lang="en-US" dirty="0" smtClean="0">
                <a:solidFill>
                  <a:srgbClr val="FF0000"/>
                </a:solidFill>
              </a:rPr>
              <a:t>over the past 20 years </a:t>
            </a:r>
            <a:r>
              <a:rPr lang="en-US" dirty="0" smtClean="0"/>
              <a:t>to investigate the prevalence and predictors of mental health problems in doctors during their </a:t>
            </a:r>
            <a:r>
              <a:rPr lang="en-US" dirty="0" smtClean="0">
                <a:solidFill>
                  <a:srgbClr val="FF0000"/>
                </a:solidFill>
              </a:rPr>
              <a:t>first postgraduate years.</a:t>
            </a:r>
            <a:r>
              <a:rPr lang="en-US" dirty="0" smtClean="0"/>
              <a:t> We selected clinically relevant mental health problems as the outcome measure. We found nine cohort studies that met our selection criteria. Each of them had limitations, notably low response rate at follow-up, small sample size, and/or short observation period. Most studies showed that symptoms of mental health problems, particularly of </a:t>
            </a:r>
            <a:r>
              <a:rPr lang="en-US" dirty="0" smtClean="0">
                <a:solidFill>
                  <a:srgbClr val="FF0000"/>
                </a:solidFill>
              </a:rPr>
              <a:t>depression</a:t>
            </a:r>
            <a:r>
              <a:rPr lang="en-US" dirty="0" smtClean="0"/>
              <a:t>, were </a:t>
            </a:r>
            <a:r>
              <a:rPr lang="en-US" dirty="0" smtClean="0">
                <a:solidFill>
                  <a:srgbClr val="FF0000"/>
                </a:solidFill>
              </a:rPr>
              <a:t>highest during the first postgraduate year</a:t>
            </a:r>
            <a:r>
              <a:rPr lang="en-US" dirty="0" smtClean="0"/>
              <a:t>. They found that individual factors, such as family background, personality traits (neuroticism and self-criticism), and coping by wishful thinking, as well as contextual factors including perceived medical-school stress, </a:t>
            </a:r>
            <a:r>
              <a:rPr lang="en-US" dirty="0" smtClean="0">
                <a:solidFill>
                  <a:srgbClr val="FF0000"/>
                </a:solidFill>
              </a:rPr>
              <a:t>perceived overwork, emotional pressure, working in an intensive-care setting, and stress outside of work, were often predictive of mental health problems.</a:t>
            </a: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b="1" dirty="0" smtClean="0"/>
              <a:t>Serotonin-</a:t>
            </a:r>
            <a:r>
              <a:rPr lang="en-US" dirty="0" smtClean="0"/>
              <a:t>controls many vital human functions</a:t>
            </a:r>
          </a:p>
          <a:p>
            <a:pPr marL="640080" lvl="1" indent="-246888" eaLnBrk="1" fontAlgn="auto" hangingPunct="1">
              <a:spcAft>
                <a:spcPts val="0"/>
              </a:spcAft>
              <a:buFont typeface="Wingdings 2"/>
              <a:buChar char=""/>
              <a:defRPr/>
            </a:pPr>
            <a:r>
              <a:rPr lang="en-US" dirty="0" smtClean="0"/>
              <a:t>Major help in regulation of: hunger, thirst, mood, breathing, sleep, confidence, perspective, self esteem, empathy, attitude</a:t>
            </a:r>
          </a:p>
          <a:p>
            <a:pPr marL="640080" lvl="1" indent="-246888" eaLnBrk="1" fontAlgn="auto" hangingPunct="1">
              <a:spcAft>
                <a:spcPts val="0"/>
              </a:spcAft>
              <a:buFont typeface="Wingdings 2"/>
              <a:buChar char=""/>
              <a:defRPr/>
            </a:pPr>
            <a:r>
              <a:rPr lang="en-US" dirty="0" smtClean="0"/>
              <a:t>Diet needs: Tryptophan, B-complex, 5HTP</a:t>
            </a:r>
          </a:p>
          <a:p>
            <a:pPr marL="640080" lvl="1" indent="-246888" eaLnBrk="1" fontAlgn="auto" hangingPunct="1">
              <a:spcAft>
                <a:spcPts val="0"/>
              </a:spcAft>
              <a:buFont typeface="Wingdings 2"/>
              <a:buNone/>
              <a:defRPr/>
            </a:pPr>
            <a:r>
              <a:rPr lang="en-US" b="1" dirty="0" smtClean="0"/>
              <a:t>Tryptophan</a:t>
            </a:r>
            <a:r>
              <a:rPr lang="en-US" dirty="0" smtClean="0"/>
              <a:t>-major foods: cottage cheese, basil leaves, yogurt, eggs, Lean meat, nuts, beans, fish, and cheese. </a:t>
            </a:r>
          </a:p>
          <a:p>
            <a:pPr marL="640080" lvl="1" indent="-246888" eaLnBrk="1" fontAlgn="auto" hangingPunct="1">
              <a:spcAft>
                <a:spcPts val="0"/>
              </a:spcAft>
              <a:buFont typeface="Wingdings 2"/>
              <a:buNone/>
              <a:defRPr/>
            </a:pPr>
            <a:r>
              <a:rPr lang="en-US" dirty="0" smtClean="0"/>
              <a:t>		specific cheeses-Cheddar, Gruyere, Swiss</a:t>
            </a:r>
          </a:p>
          <a:p>
            <a:pPr marL="640080" lvl="1" indent="-246888" eaLnBrk="1" fontAlgn="auto" hangingPunct="1">
              <a:spcAft>
                <a:spcPts val="0"/>
              </a:spcAft>
              <a:buFont typeface="Wingdings 2"/>
              <a:buNone/>
              <a:defRPr/>
            </a:pPr>
            <a:r>
              <a:rPr lang="en-US" dirty="0" smtClean="0"/>
              <a:t>		avoid blue </a:t>
            </a:r>
            <a:r>
              <a:rPr lang="en-US" dirty="0" err="1" smtClean="0"/>
              <a:t>cheese,processed</a:t>
            </a:r>
            <a:r>
              <a:rPr lang="en-US" dirty="0" smtClean="0"/>
              <a:t>(amines)</a:t>
            </a:r>
          </a:p>
          <a:p>
            <a:pPr marL="640080" lvl="1" indent="-246888" eaLnBrk="1" fontAlgn="auto" hangingPunct="1">
              <a:spcAft>
                <a:spcPts val="0"/>
              </a:spcAft>
              <a:buFont typeface="Wingdings 2"/>
              <a:buNone/>
              <a:defRPr/>
            </a:pPr>
            <a:r>
              <a:rPr lang="en-US" dirty="0" smtClean="0"/>
              <a:t>B-Complex (B6) …converts tryptophan into serotonin</a:t>
            </a:r>
          </a:p>
          <a:p>
            <a:pPr marL="640080" lvl="1" indent="-246888" eaLnBrk="1" fontAlgn="auto" hangingPunct="1">
              <a:spcAft>
                <a:spcPts val="0"/>
              </a:spcAft>
              <a:buFont typeface="Wingdings 2"/>
              <a:buNone/>
              <a:defRPr/>
            </a:pPr>
            <a:r>
              <a:rPr lang="en-US" dirty="0" smtClean="0"/>
              <a:t>	-</a:t>
            </a:r>
            <a:r>
              <a:rPr lang="en-US" dirty="0" err="1" smtClean="0"/>
              <a:t>Folate</a:t>
            </a:r>
            <a:r>
              <a:rPr lang="en-US" dirty="0" smtClean="0"/>
              <a:t>-broccoli, cabbage, asparagus, spinach, Kale</a:t>
            </a:r>
          </a:p>
          <a:p>
            <a:pPr marL="640080" lvl="1" indent="-246888" eaLnBrk="1" fontAlgn="auto" hangingPunct="1">
              <a:spcAft>
                <a:spcPts val="0"/>
              </a:spcAft>
              <a:buFont typeface="Wingdings 2"/>
              <a:buNone/>
              <a:defRPr/>
            </a:pPr>
            <a:r>
              <a:rPr lang="en-US" dirty="0" smtClean="0"/>
              <a:t>	-Folic acid-whole grain breads and cereals</a:t>
            </a:r>
          </a:p>
          <a:p>
            <a:pPr marL="640080" lvl="1" indent="-246888" eaLnBrk="1" fontAlgn="auto" hangingPunct="1">
              <a:spcAft>
                <a:spcPts val="0"/>
              </a:spcAft>
              <a:buFont typeface="Wingdings 2"/>
              <a:buNone/>
              <a:defRPr/>
            </a:pPr>
            <a:r>
              <a:rPr lang="en-US" b="1" dirty="0" smtClean="0"/>
              <a:t>5HTP:(5 </a:t>
            </a:r>
            <a:r>
              <a:rPr lang="en-US" b="1" dirty="0" err="1" smtClean="0"/>
              <a:t>hydroxytryptophan</a:t>
            </a:r>
            <a:r>
              <a:rPr lang="en-US" b="1" dirty="0" smtClean="0"/>
              <a:t>)</a:t>
            </a:r>
            <a:endParaRPr lang="en-US" dirty="0"/>
          </a:p>
        </p:txBody>
      </p:sp>
      <p:sp>
        <p:nvSpPr>
          <p:cNvPr id="4" name="Title 3"/>
          <p:cNvSpPr>
            <a:spLocks noGrp="1"/>
          </p:cNvSpPr>
          <p:nvPr>
            <p:ph type="title"/>
          </p:nvPr>
        </p:nvSpPr>
        <p:spPr>
          <a:xfrm>
            <a:off x="457200" y="609600"/>
            <a:ext cx="8229600" cy="609600"/>
          </a:xfrm>
        </p:spPr>
        <p:txBody>
          <a:bodyPr>
            <a:normAutofit fontScale="90000"/>
          </a:bodyPr>
          <a:lstStyle/>
          <a:p>
            <a:pPr eaLnBrk="1" fontAlgn="auto" hangingPunct="1">
              <a:spcAft>
                <a:spcPts val="0"/>
              </a:spcAft>
              <a:defRPr/>
            </a:pPr>
            <a:r>
              <a:rPr lang="en-US" sz="4400" b="1" dirty="0" smtClean="0"/>
              <a:t>Neurotransmitters/Depression</a:t>
            </a:r>
            <a:endParaRPr lang="en-US" sz="4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066800"/>
            <a:ext cx="7772400" cy="1295400"/>
          </a:xfrm>
        </p:spPr>
        <p:txBody>
          <a:bodyPr/>
          <a:lstStyle/>
          <a:p>
            <a:r>
              <a:rPr sz="6600" smtClean="0"/>
              <a:t>Folate Sources</a:t>
            </a:r>
            <a:endParaRPr lang="en-US" sz="6600" dirty="0"/>
          </a:p>
        </p:txBody>
      </p:sp>
      <p:sp>
        <p:nvSpPr>
          <p:cNvPr id="3" name="Content Placeholder 2"/>
          <p:cNvSpPr>
            <a:spLocks noGrp="1"/>
          </p:cNvSpPr>
          <p:nvPr>
            <p:ph type="body" idx="1"/>
          </p:nvPr>
        </p:nvSpPr>
        <p:spPr/>
        <p:txBody>
          <a:bodyPr/>
          <a:lstStyle/>
          <a:p>
            <a:r>
              <a:rPr lang="en-US" sz="2800" dirty="0" err="1" smtClean="0"/>
              <a:t>Folate</a:t>
            </a:r>
            <a:r>
              <a:rPr lang="en-US" sz="2800" dirty="0" smtClean="0"/>
              <a:t> is abundant in many vegetables and legumes, all of which are members of the World's Healthiest Foods. Excellent sources of </a:t>
            </a:r>
            <a:r>
              <a:rPr lang="en-US" sz="2800" dirty="0" err="1" smtClean="0"/>
              <a:t>folate</a:t>
            </a:r>
            <a:r>
              <a:rPr lang="en-US" sz="2800" dirty="0" smtClean="0"/>
              <a:t> include </a:t>
            </a:r>
            <a:r>
              <a:rPr lang="en-US" sz="2800" dirty="0" smtClean="0">
                <a:hlinkClick r:id="rId3"/>
              </a:rPr>
              <a:t>spinach</a:t>
            </a:r>
            <a:r>
              <a:rPr lang="en-US" sz="2800" dirty="0" smtClean="0"/>
              <a:t>, </a:t>
            </a:r>
            <a:r>
              <a:rPr lang="en-US" sz="2800" dirty="0" smtClean="0">
                <a:hlinkClick r:id="rId4"/>
              </a:rPr>
              <a:t>asparagus</a:t>
            </a:r>
            <a:r>
              <a:rPr lang="en-US" sz="2800" dirty="0" smtClean="0"/>
              <a:t>, turnip and </a:t>
            </a:r>
            <a:r>
              <a:rPr lang="en-US" sz="2800" dirty="0" smtClean="0">
                <a:hlinkClick r:id="rId5"/>
              </a:rPr>
              <a:t>mustard greens</a:t>
            </a:r>
            <a:r>
              <a:rPr lang="en-US" sz="2800" dirty="0" smtClean="0"/>
              <a:t>, </a:t>
            </a:r>
            <a:r>
              <a:rPr lang="en-US" sz="2800" dirty="0" smtClean="0">
                <a:hlinkClick r:id="rId6"/>
              </a:rPr>
              <a:t>broccoli</a:t>
            </a:r>
            <a:r>
              <a:rPr lang="en-US" sz="2800" dirty="0" smtClean="0"/>
              <a:t>, </a:t>
            </a:r>
            <a:r>
              <a:rPr lang="en-US" sz="2800" dirty="0" smtClean="0">
                <a:hlinkClick r:id="rId7"/>
              </a:rPr>
              <a:t>cauliflower</a:t>
            </a:r>
            <a:r>
              <a:rPr lang="en-US" sz="2800" dirty="0" smtClean="0"/>
              <a:t>, </a:t>
            </a:r>
            <a:r>
              <a:rPr lang="en-US" sz="2800" dirty="0" smtClean="0">
                <a:hlinkClick r:id="rId8"/>
              </a:rPr>
              <a:t>beets</a:t>
            </a:r>
            <a:r>
              <a:rPr lang="en-US" sz="2800" dirty="0" smtClean="0"/>
              <a:t>, </a:t>
            </a:r>
            <a:r>
              <a:rPr lang="en-US" sz="2800" dirty="0" smtClean="0">
                <a:hlinkClick r:id="rId9"/>
              </a:rPr>
              <a:t>celery</a:t>
            </a:r>
            <a:r>
              <a:rPr lang="en-US" sz="2800" dirty="0" smtClean="0"/>
              <a:t>, </a:t>
            </a:r>
            <a:r>
              <a:rPr lang="en-US" sz="2800" dirty="0" smtClean="0">
                <a:hlinkClick r:id="rId10"/>
              </a:rPr>
              <a:t>cabbage</a:t>
            </a:r>
            <a:r>
              <a:rPr lang="en-US" sz="2800" dirty="0" smtClean="0"/>
              <a:t>, zucchini, </a:t>
            </a:r>
            <a:r>
              <a:rPr lang="en-US" sz="2800" dirty="0" smtClean="0">
                <a:hlinkClick r:id="rId11"/>
              </a:rPr>
              <a:t>lentils</a:t>
            </a:r>
            <a:r>
              <a:rPr lang="en-US" sz="2800" dirty="0" smtClean="0"/>
              <a:t>, and </a:t>
            </a:r>
            <a:r>
              <a:rPr lang="en-US" sz="2800" dirty="0" smtClean="0">
                <a:hlinkClick r:id="rId12"/>
              </a:rPr>
              <a:t>Brussels sprouts</a:t>
            </a:r>
            <a:r>
              <a:rPr lang="en-US" sz="2800" dirty="0" smtClean="0"/>
              <a:t>. Very good sources include </a:t>
            </a:r>
            <a:r>
              <a:rPr lang="en-US" sz="2800" dirty="0" smtClean="0">
                <a:hlinkClick r:id="rId13"/>
              </a:rPr>
              <a:t>squash</a:t>
            </a:r>
            <a:r>
              <a:rPr lang="en-US" sz="2800" dirty="0" smtClean="0"/>
              <a:t>, </a:t>
            </a:r>
            <a:r>
              <a:rPr lang="en-US" sz="2800" dirty="0" smtClean="0">
                <a:hlinkClick r:id="rId14"/>
              </a:rPr>
              <a:t>cucumber</a:t>
            </a:r>
            <a:r>
              <a:rPr lang="en-US" sz="2800" dirty="0" smtClean="0"/>
              <a:t>, </a:t>
            </a:r>
            <a:r>
              <a:rPr lang="en-US" sz="2800" dirty="0" smtClean="0">
                <a:hlinkClick r:id="rId15"/>
              </a:rPr>
              <a:t>black beans</a:t>
            </a:r>
            <a:r>
              <a:rPr lang="en-US" sz="2800" dirty="0" smtClean="0"/>
              <a:t>, </a:t>
            </a:r>
            <a:r>
              <a:rPr lang="en-US" sz="2800" dirty="0" smtClean="0">
                <a:hlinkClick r:id="rId16"/>
              </a:rPr>
              <a:t>pinto beans</a:t>
            </a:r>
            <a:r>
              <a:rPr lang="en-US" sz="2800" dirty="0" smtClean="0"/>
              <a:t>, and </a:t>
            </a:r>
            <a:r>
              <a:rPr lang="en-US" sz="2800" dirty="0" smtClean="0">
                <a:hlinkClick r:id="rId17"/>
              </a:rPr>
              <a:t>garbanzo beans</a:t>
            </a:r>
            <a:r>
              <a:rPr lang="en-US" sz="2800" dirty="0" smtClean="0"/>
              <a:t>.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B-Vitamins/depression</a:t>
            </a:r>
            <a:endParaRPr lang="en-US" dirty="0"/>
          </a:p>
        </p:txBody>
      </p:sp>
      <p:sp>
        <p:nvSpPr>
          <p:cNvPr id="3" name="Text Placeholder 2"/>
          <p:cNvSpPr>
            <a:spLocks noGrp="1"/>
          </p:cNvSpPr>
          <p:nvPr>
            <p:ph type="body" idx="1"/>
          </p:nvPr>
        </p:nvSpPr>
        <p:spPr>
          <a:xfrm>
            <a:off x="530352" y="2704664"/>
            <a:ext cx="7772400" cy="3315136"/>
          </a:xfrm>
        </p:spPr>
        <p:txBody>
          <a:bodyPr/>
          <a:lstStyle/>
          <a:p>
            <a:r>
              <a:rPr lang="en-US" dirty="0" smtClean="0"/>
              <a:t>B1- Thiamin</a:t>
            </a:r>
          </a:p>
          <a:p>
            <a:r>
              <a:rPr lang="en-US" dirty="0" smtClean="0"/>
              <a:t>B2- Riboflavin/Niacin</a:t>
            </a:r>
          </a:p>
          <a:p>
            <a:r>
              <a:rPr lang="en-US" dirty="0" smtClean="0"/>
              <a:t>B6- </a:t>
            </a:r>
            <a:r>
              <a:rPr lang="en-US" dirty="0" err="1" smtClean="0"/>
              <a:t>Pyrodoxine</a:t>
            </a:r>
            <a:r>
              <a:rPr lang="en-US" dirty="0" smtClean="0"/>
              <a:t>/</a:t>
            </a:r>
            <a:r>
              <a:rPr lang="en-US" dirty="0" err="1" smtClean="0"/>
              <a:t>Folacin</a:t>
            </a:r>
            <a:endParaRPr lang="en-US" dirty="0" smtClean="0"/>
          </a:p>
          <a:p>
            <a:endParaRPr lang="en-US" dirty="0" smtClean="0"/>
          </a:p>
          <a:p>
            <a:r>
              <a:rPr lang="en-US" dirty="0" smtClean="0"/>
              <a:t>B12- </a:t>
            </a:r>
            <a:r>
              <a:rPr lang="en-US" dirty="0" err="1" smtClean="0"/>
              <a:t>Cobalomine</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mtClean="0"/>
              <a:t>Mental Health Treatment Facts</a:t>
            </a:r>
          </a:p>
        </p:txBody>
      </p:sp>
      <p:sp>
        <p:nvSpPr>
          <p:cNvPr id="108546" name="Rectangle 3"/>
          <p:cNvSpPr>
            <a:spLocks noGrp="1" noChangeArrowheads="1"/>
          </p:cNvSpPr>
          <p:nvPr>
            <p:ph idx="1"/>
          </p:nvPr>
        </p:nvSpPr>
        <p:spPr/>
        <p:txBody>
          <a:bodyPr/>
          <a:lstStyle/>
          <a:p>
            <a:pPr eaLnBrk="1" hangingPunct="1"/>
            <a:r>
              <a:rPr lang="en-US" smtClean="0"/>
              <a:t>50% of people with mental health disorders first diagnosed by PCP</a:t>
            </a:r>
          </a:p>
          <a:p>
            <a:pPr eaLnBrk="1" hangingPunct="1"/>
            <a:r>
              <a:rPr lang="en-US" smtClean="0"/>
              <a:t>40% of patients seeing PCP have a diagnosable mental health disorder</a:t>
            </a:r>
          </a:p>
          <a:p>
            <a:pPr eaLnBrk="1" hangingPunct="1"/>
            <a:r>
              <a:rPr lang="en-US" smtClean="0"/>
              <a:t>85% of  patients with anxiety or depressive disorders sought help from PCP</a:t>
            </a:r>
          </a:p>
          <a:p>
            <a:pPr eaLnBrk="1" hangingPunct="1"/>
            <a:r>
              <a:rPr lang="en-US" smtClean="0"/>
              <a:t>Only 19% received adequate treatment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914400"/>
            <a:ext cx="8229600" cy="1295400"/>
          </a:xfrm>
        </p:spPr>
        <p:txBody>
          <a:bodyPr>
            <a:normAutofit fontScale="90000"/>
          </a:bodyPr>
          <a:lstStyle/>
          <a:p>
            <a:pPr eaLnBrk="1" fontAlgn="auto" hangingPunct="1">
              <a:spcAft>
                <a:spcPts val="0"/>
              </a:spcAft>
              <a:defRPr/>
            </a:pPr>
            <a:r>
              <a:rPr lang="en-US" dirty="0" smtClean="0"/>
              <a:t>Legal Issues/Precautions</a:t>
            </a:r>
            <a:br>
              <a:rPr lang="en-US" dirty="0" smtClean="0"/>
            </a:br>
            <a:r>
              <a:rPr lang="en-US" dirty="0" smtClean="0"/>
              <a:t>(weighing the issues)</a:t>
            </a:r>
          </a:p>
        </p:txBody>
      </p:sp>
      <p:sp>
        <p:nvSpPr>
          <p:cNvPr id="110594" name="Rectangle 3"/>
          <p:cNvSpPr>
            <a:spLocks noGrp="1" noChangeArrowheads="1"/>
          </p:cNvSpPr>
          <p:nvPr>
            <p:ph idx="1"/>
          </p:nvPr>
        </p:nvSpPr>
        <p:spPr>
          <a:xfrm>
            <a:off x="457200" y="2590800"/>
            <a:ext cx="8382000" cy="3733800"/>
          </a:xfrm>
        </p:spPr>
        <p:txBody>
          <a:bodyPr/>
          <a:lstStyle/>
          <a:p>
            <a:pPr eaLnBrk="1" hangingPunct="1"/>
            <a:r>
              <a:rPr lang="en-US" smtClean="0"/>
              <a:t>Commitment to Care/Practitioner Limitations</a:t>
            </a:r>
          </a:p>
          <a:p>
            <a:pPr eaLnBrk="1" hangingPunct="1"/>
            <a:r>
              <a:rPr lang="en-US" smtClean="0"/>
              <a:t>The Right to Treatment/The Right to Refuse Treatment</a:t>
            </a:r>
          </a:p>
          <a:p>
            <a:pPr eaLnBrk="1" hangingPunct="1"/>
            <a:r>
              <a:rPr lang="en-US" smtClean="0"/>
              <a:t>Chiropractic  claims/Verifiable Research</a:t>
            </a:r>
          </a:p>
          <a:p>
            <a:pPr eaLnBrk="1" hangingPunct="1"/>
            <a:r>
              <a:rPr lang="en-US" smtClean="0"/>
              <a:t>Abandonment-be careful what you promise</a:t>
            </a:r>
          </a:p>
          <a:p>
            <a:pPr eaLnBrk="1" hangingPunct="1"/>
            <a:r>
              <a:rPr lang="en-US" smtClean="0">
                <a:solidFill>
                  <a:srgbClr val="FF0000"/>
                </a:solidFill>
              </a:rPr>
              <a:t>Competency</a:t>
            </a:r>
          </a:p>
          <a:p>
            <a:pPr eaLnBrk="1" hangingPunct="1"/>
            <a:r>
              <a:rPr lang="en-US" smtClean="0">
                <a:solidFill>
                  <a:srgbClr val="FF0000"/>
                </a:solidFill>
              </a:rPr>
              <a:t>Malpractice</a:t>
            </a:r>
          </a:p>
          <a:p>
            <a:pPr eaLnBrk="1" hangingPunct="1"/>
            <a:r>
              <a:rPr lang="en-US" smtClean="0"/>
              <a:t>Confidentiality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mtClean="0"/>
              <a:t>Role of Portal of Entry Doctor</a:t>
            </a:r>
          </a:p>
        </p:txBody>
      </p:sp>
      <p:sp>
        <p:nvSpPr>
          <p:cNvPr id="112642" name="Rectangle 3"/>
          <p:cNvSpPr>
            <a:spLocks noGrp="1" noChangeArrowheads="1"/>
          </p:cNvSpPr>
          <p:nvPr>
            <p:ph idx="1"/>
          </p:nvPr>
        </p:nvSpPr>
        <p:spPr/>
        <p:txBody>
          <a:bodyPr/>
          <a:lstStyle/>
          <a:p>
            <a:pPr eaLnBrk="1" hangingPunct="1"/>
            <a:r>
              <a:rPr lang="en-US" smtClean="0"/>
              <a:t>Complete evaluation</a:t>
            </a:r>
          </a:p>
          <a:p>
            <a:pPr eaLnBrk="1" hangingPunct="1"/>
            <a:r>
              <a:rPr lang="en-US" smtClean="0"/>
              <a:t>How do I Know if there is a need for mental health services-preliminary findings</a:t>
            </a:r>
          </a:p>
          <a:p>
            <a:pPr lvl="1" eaLnBrk="1" hangingPunct="1"/>
            <a:r>
              <a:rPr lang="en-US" smtClean="0"/>
              <a:t>History</a:t>
            </a:r>
          </a:p>
          <a:p>
            <a:pPr lvl="1" eaLnBrk="1" hangingPunct="1"/>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mtClean="0"/>
              <a:t>Role of Portal of Entry Doctor</a:t>
            </a:r>
          </a:p>
        </p:txBody>
      </p:sp>
      <p:sp>
        <p:nvSpPr>
          <p:cNvPr id="114690" name="Rectangle 3"/>
          <p:cNvSpPr>
            <a:spLocks noGrp="1" noChangeArrowheads="1"/>
          </p:cNvSpPr>
          <p:nvPr>
            <p:ph type="body" idx="1"/>
          </p:nvPr>
        </p:nvSpPr>
        <p:spPr/>
        <p:txBody>
          <a:bodyPr/>
          <a:lstStyle/>
          <a:p>
            <a:pPr eaLnBrk="1" hangingPunct="1"/>
            <a:r>
              <a:rPr lang="en-US" smtClean="0"/>
              <a:t>Complete evaluation</a:t>
            </a:r>
          </a:p>
          <a:p>
            <a:pPr eaLnBrk="1" hangingPunct="1"/>
            <a:r>
              <a:rPr lang="en-US" smtClean="0"/>
              <a:t>Determine the need for mental health services-preliminary diagnosis</a:t>
            </a:r>
          </a:p>
          <a:p>
            <a:pPr eaLnBrk="1" hangingPunct="1"/>
            <a:r>
              <a:rPr lang="en-US" smtClean="0"/>
              <a:t>Explain the purpose</a:t>
            </a:r>
          </a:p>
          <a:p>
            <a:pPr eaLnBrk="1" hangingPunct="1"/>
            <a:r>
              <a:rPr lang="en-US" smtClean="0"/>
              <a:t>Obtain a release of information</a:t>
            </a:r>
          </a:p>
          <a:p>
            <a:pPr eaLnBrk="1" hangingPunct="1"/>
            <a:r>
              <a:rPr lang="en-US" smtClean="0"/>
              <a:t>Make the referral directly</a:t>
            </a:r>
          </a:p>
          <a:p>
            <a:pPr eaLnBrk="1" hangingPunct="1"/>
            <a:r>
              <a:rPr lang="en-US" smtClean="0"/>
              <a:t>Followup on compliance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Signs or Symptoms</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b="1" dirty="0" smtClean="0"/>
              <a:t>Physical Abuse</a:t>
            </a:r>
            <a:r>
              <a:rPr lang="en-US" dirty="0" smtClean="0"/>
              <a:t> Unexplained recurrent injuries or burns</a:t>
            </a:r>
            <a:br>
              <a:rPr lang="en-US" dirty="0" smtClean="0"/>
            </a:br>
            <a:r>
              <a:rPr lang="en-US" dirty="0" smtClean="0"/>
              <a:t>Improbable excuses or refusal to explain injuries</a:t>
            </a:r>
            <a:br>
              <a:rPr lang="en-US" dirty="0" smtClean="0"/>
            </a:br>
            <a:r>
              <a:rPr lang="en-US" dirty="0" smtClean="0">
                <a:solidFill>
                  <a:srgbClr val="FF0000"/>
                </a:solidFill>
              </a:rPr>
              <a:t>Wearing clothes to cover injuries</a:t>
            </a:r>
            <a:r>
              <a:rPr lang="en-US" dirty="0" smtClean="0"/>
              <a:t>, even in hot weather</a:t>
            </a:r>
            <a:br>
              <a:rPr lang="en-US" dirty="0" smtClean="0"/>
            </a:br>
            <a:r>
              <a:rPr lang="en-US" dirty="0" smtClean="0">
                <a:solidFill>
                  <a:srgbClr val="FF0000"/>
                </a:solidFill>
              </a:rPr>
              <a:t>Refusal to undress for gym</a:t>
            </a:r>
            <a:r>
              <a:rPr lang="en-US" dirty="0" smtClean="0"/>
              <a:t/>
            </a:r>
            <a:br>
              <a:rPr lang="en-US" dirty="0" smtClean="0"/>
            </a:br>
            <a:r>
              <a:rPr lang="en-US" dirty="0" smtClean="0"/>
              <a:t>Bald patches</a:t>
            </a:r>
            <a:br>
              <a:rPr lang="en-US" dirty="0" smtClean="0"/>
            </a:br>
            <a:r>
              <a:rPr lang="en-US" dirty="0" smtClean="0"/>
              <a:t>Chronic running away</a:t>
            </a:r>
            <a:br>
              <a:rPr lang="en-US" dirty="0" smtClean="0"/>
            </a:br>
            <a:r>
              <a:rPr lang="en-US" dirty="0" smtClean="0">
                <a:solidFill>
                  <a:srgbClr val="FF0000"/>
                </a:solidFill>
              </a:rPr>
              <a:t>Fear of medical help or examination</a:t>
            </a:r>
            <a:r>
              <a:rPr lang="en-US" dirty="0" smtClean="0"/>
              <a:t/>
            </a:r>
            <a:br>
              <a:rPr lang="en-US" dirty="0" smtClean="0"/>
            </a:br>
            <a:r>
              <a:rPr lang="en-US" dirty="0" smtClean="0"/>
              <a:t>Self-destructive tendencies</a:t>
            </a:r>
            <a:br>
              <a:rPr lang="en-US" dirty="0" smtClean="0"/>
            </a:br>
            <a:r>
              <a:rPr lang="en-US" dirty="0" smtClean="0"/>
              <a:t>Aggression towards others</a:t>
            </a:r>
            <a:br>
              <a:rPr lang="en-US" dirty="0" smtClean="0"/>
            </a:br>
            <a:r>
              <a:rPr lang="en-US" dirty="0" smtClean="0">
                <a:solidFill>
                  <a:srgbClr val="FF0000"/>
                </a:solidFill>
              </a:rPr>
              <a:t>Fear of physical contact</a:t>
            </a:r>
            <a:r>
              <a:rPr lang="en-US" dirty="0" smtClean="0"/>
              <a:t>—shrinking back if touched</a:t>
            </a:r>
            <a:br>
              <a:rPr lang="en-US" dirty="0" smtClean="0"/>
            </a:br>
            <a:r>
              <a:rPr lang="en-US" dirty="0" smtClean="0"/>
              <a:t>Admitting that they are punished, but the punishment is excessive (such as a child being beaten every night to "make him/her study")</a:t>
            </a:r>
            <a:br>
              <a:rPr lang="en-US" dirty="0" smtClean="0"/>
            </a:br>
            <a:r>
              <a:rPr lang="en-US" dirty="0" smtClean="0">
                <a:solidFill>
                  <a:srgbClr val="FF0000"/>
                </a:solidFill>
              </a:rPr>
              <a:t>Fear of suspected abuser being contacted</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smtClean="0"/>
              <a:t>Assessment</a:t>
            </a:r>
          </a:p>
        </p:txBody>
      </p:sp>
      <p:sp>
        <p:nvSpPr>
          <p:cNvPr id="116738" name="Rectangle 3"/>
          <p:cNvSpPr>
            <a:spLocks noGrp="1" noChangeArrowheads="1"/>
          </p:cNvSpPr>
          <p:nvPr>
            <p:ph idx="1"/>
          </p:nvPr>
        </p:nvSpPr>
        <p:spPr/>
        <p:txBody>
          <a:bodyPr/>
          <a:lstStyle/>
          <a:p>
            <a:pPr eaLnBrk="1" hangingPunct="1"/>
            <a:r>
              <a:rPr lang="en-US" smtClean="0"/>
              <a:t>Mental Status Exam</a:t>
            </a:r>
          </a:p>
          <a:p>
            <a:pPr lvl="1" eaLnBrk="1" hangingPunct="1"/>
            <a:r>
              <a:rPr lang="en-US" smtClean="0"/>
              <a:t>Presentation</a:t>
            </a:r>
          </a:p>
          <a:p>
            <a:pPr lvl="1" eaLnBrk="1" hangingPunct="1"/>
            <a:r>
              <a:rPr lang="en-US" smtClean="0"/>
              <a:t>State of Consciousness</a:t>
            </a:r>
          </a:p>
          <a:p>
            <a:pPr lvl="1" eaLnBrk="1" hangingPunct="1"/>
            <a:r>
              <a:rPr lang="en-US" smtClean="0"/>
              <a:t>Attention</a:t>
            </a:r>
          </a:p>
          <a:p>
            <a:pPr lvl="1" eaLnBrk="1" hangingPunct="1"/>
            <a:r>
              <a:rPr lang="en-US" smtClean="0"/>
              <a:t>Speech Orientation</a:t>
            </a:r>
          </a:p>
          <a:p>
            <a:pPr lvl="1" eaLnBrk="1" hangingPunct="1"/>
            <a:r>
              <a:rPr lang="en-US" smtClean="0"/>
              <a:t>Mood &amp; Affect</a:t>
            </a:r>
          </a:p>
          <a:p>
            <a:pPr lvl="1" eaLnBrk="1" hangingPunct="1"/>
            <a:r>
              <a:rPr lang="en-US" smtClean="0"/>
              <a:t>Form of thought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smtClean="0"/>
              <a:t>Mental Status Exam Contin.</a:t>
            </a:r>
          </a:p>
        </p:txBody>
      </p:sp>
      <p:sp>
        <p:nvSpPr>
          <p:cNvPr id="118786" name="Rectangle 3"/>
          <p:cNvSpPr>
            <a:spLocks noGrp="1" noChangeArrowheads="1"/>
          </p:cNvSpPr>
          <p:nvPr>
            <p:ph idx="1"/>
          </p:nvPr>
        </p:nvSpPr>
        <p:spPr/>
        <p:txBody>
          <a:bodyPr/>
          <a:lstStyle/>
          <a:p>
            <a:pPr lvl="1" eaLnBrk="1" hangingPunct="1"/>
            <a:r>
              <a:rPr lang="en-US" smtClean="0"/>
              <a:t>Thought Content</a:t>
            </a:r>
          </a:p>
          <a:p>
            <a:pPr lvl="1" eaLnBrk="1" hangingPunct="1"/>
            <a:r>
              <a:rPr lang="en-US" smtClean="0"/>
              <a:t>Perceptions</a:t>
            </a:r>
          </a:p>
          <a:p>
            <a:pPr lvl="1" eaLnBrk="1" hangingPunct="1"/>
            <a:r>
              <a:rPr lang="en-US" smtClean="0"/>
              <a:t>Judgment</a:t>
            </a:r>
          </a:p>
          <a:p>
            <a:pPr lvl="1" eaLnBrk="1" hangingPunct="1"/>
            <a:r>
              <a:rPr lang="en-US" smtClean="0"/>
              <a:t>Memory</a:t>
            </a:r>
          </a:p>
          <a:p>
            <a:pPr lvl="1" eaLnBrk="1" hangingPunct="1"/>
            <a:r>
              <a:rPr lang="en-US" smtClean="0"/>
              <a:t>Intellectual Functioning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mtClean="0"/>
              <a:t>Methods of Assessment</a:t>
            </a:r>
          </a:p>
        </p:txBody>
      </p:sp>
      <p:sp>
        <p:nvSpPr>
          <p:cNvPr id="120834" name="Rectangle 3"/>
          <p:cNvSpPr>
            <a:spLocks noGrp="1" noChangeArrowheads="1"/>
          </p:cNvSpPr>
          <p:nvPr>
            <p:ph idx="1"/>
          </p:nvPr>
        </p:nvSpPr>
        <p:spPr/>
        <p:txBody>
          <a:bodyPr/>
          <a:lstStyle/>
          <a:p>
            <a:pPr eaLnBrk="1" hangingPunct="1"/>
            <a:r>
              <a:rPr lang="en-US" smtClean="0"/>
              <a:t>Psychological Assessment</a:t>
            </a:r>
          </a:p>
          <a:p>
            <a:pPr eaLnBrk="1" hangingPunct="1"/>
            <a:r>
              <a:rPr lang="en-US" smtClean="0"/>
              <a:t>EEG</a:t>
            </a:r>
          </a:p>
          <a:p>
            <a:pPr eaLnBrk="1" hangingPunct="1"/>
            <a:r>
              <a:rPr lang="en-US" smtClean="0"/>
              <a:t>Computed tomography CT</a:t>
            </a:r>
          </a:p>
          <a:p>
            <a:pPr eaLnBrk="1" hangingPunct="1"/>
            <a:r>
              <a:rPr lang="en-US" smtClean="0"/>
              <a:t>Magnetic resonance imaging MRI</a:t>
            </a:r>
          </a:p>
          <a:p>
            <a:pPr eaLnBrk="1" hangingPunct="1"/>
            <a:r>
              <a:rPr lang="en-US" smtClean="0"/>
              <a:t>Positron Emission Tomography PET</a:t>
            </a:r>
          </a:p>
          <a:p>
            <a:pPr eaLnBrk="1" hangingPunct="1"/>
            <a:r>
              <a:rPr lang="en-US" smtClean="0"/>
              <a:t>Single-photon emission computed tomography SPECT</a:t>
            </a:r>
          </a:p>
          <a:p>
            <a:pPr eaLnBrk="1" hangingPunct="1"/>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sz="4000" smtClean="0"/>
              <a:t>Psychiatric Problems in Medical Care</a:t>
            </a:r>
          </a:p>
        </p:txBody>
      </p:sp>
      <p:sp>
        <p:nvSpPr>
          <p:cNvPr id="122882" name="Rectangle 3"/>
          <p:cNvSpPr>
            <a:spLocks noGrp="1" noChangeArrowheads="1"/>
          </p:cNvSpPr>
          <p:nvPr>
            <p:ph idx="1"/>
          </p:nvPr>
        </p:nvSpPr>
        <p:spPr/>
        <p:txBody>
          <a:bodyPr/>
          <a:lstStyle/>
          <a:p>
            <a:pPr eaLnBrk="1" hangingPunct="1"/>
            <a:r>
              <a:rPr lang="en-US" smtClean="0"/>
              <a:t>Fatigue</a:t>
            </a:r>
          </a:p>
          <a:p>
            <a:pPr eaLnBrk="1" hangingPunct="1"/>
            <a:r>
              <a:rPr lang="en-US" smtClean="0"/>
              <a:t>Insomnia</a:t>
            </a:r>
          </a:p>
          <a:p>
            <a:pPr eaLnBrk="1" hangingPunct="1"/>
            <a:r>
              <a:rPr lang="en-US" smtClean="0"/>
              <a:t>Chronic medical conditions</a:t>
            </a:r>
          </a:p>
          <a:p>
            <a:pPr eaLnBrk="1" hangingPunct="1"/>
            <a:r>
              <a:rPr lang="en-US" smtClean="0"/>
              <a:t>Myocardial infarction</a:t>
            </a:r>
          </a:p>
          <a:p>
            <a:pPr eaLnBrk="1" hangingPunct="1"/>
            <a:r>
              <a:rPr lang="en-US" smtClean="0"/>
              <a:t>Generalized anxiety</a:t>
            </a:r>
          </a:p>
          <a:p>
            <a:pPr eaLnBrk="1" hangingPunct="1"/>
            <a:r>
              <a:rPr lang="en-US" smtClean="0"/>
              <a:t>Elderly</a:t>
            </a:r>
          </a:p>
          <a:p>
            <a:pPr eaLnBrk="1" hangingPunct="1">
              <a:buFontTx/>
              <a:buNone/>
            </a:pPr>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Psychiatric Problems in Medical Care (con.)</a:t>
            </a:r>
          </a:p>
        </p:txBody>
      </p:sp>
      <p:sp>
        <p:nvSpPr>
          <p:cNvPr id="124930" name="Rectangle 3"/>
          <p:cNvSpPr>
            <a:spLocks noGrp="1" noChangeArrowheads="1"/>
          </p:cNvSpPr>
          <p:nvPr>
            <p:ph idx="1"/>
          </p:nvPr>
        </p:nvSpPr>
        <p:spPr/>
        <p:txBody>
          <a:bodyPr/>
          <a:lstStyle/>
          <a:p>
            <a:pPr eaLnBrk="1" hangingPunct="1"/>
            <a:r>
              <a:rPr lang="en-US" smtClean="0"/>
              <a:t>Depression</a:t>
            </a:r>
          </a:p>
          <a:p>
            <a:pPr eaLnBrk="1" hangingPunct="1"/>
            <a:r>
              <a:rPr lang="en-US" smtClean="0"/>
              <a:t>Panic Disorder</a:t>
            </a:r>
          </a:p>
          <a:p>
            <a:pPr eaLnBrk="1" hangingPunct="1"/>
            <a:r>
              <a:rPr lang="en-US" smtClean="0"/>
              <a:t>Somatization Disorder</a:t>
            </a:r>
          </a:p>
          <a:p>
            <a:pPr eaLnBrk="1" hangingPunct="1"/>
            <a:r>
              <a:rPr lang="en-US" smtClean="0"/>
              <a:t>Substance Abuse</a:t>
            </a:r>
          </a:p>
          <a:p>
            <a:pPr eaLnBrk="1" hangingPunct="1"/>
            <a:r>
              <a:rPr lang="en-US" smtClean="0"/>
              <a:t>Psychosocial</a:t>
            </a:r>
          </a:p>
          <a:p>
            <a:pPr eaLnBrk="1" hangingPunct="1">
              <a:buFontTx/>
              <a:buNone/>
            </a:pPr>
            <a:endParaRPr 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Basic Theories of Counseling and Psychotherapy</a:t>
            </a:r>
          </a:p>
        </p:txBody>
      </p:sp>
      <p:sp>
        <p:nvSpPr>
          <p:cNvPr id="126978" name="Rectangle 3"/>
          <p:cNvSpPr>
            <a:spLocks noGrp="1" noChangeArrowheads="1"/>
          </p:cNvSpPr>
          <p:nvPr>
            <p:ph type="body" idx="1"/>
          </p:nvPr>
        </p:nvSpPr>
        <p:spPr/>
        <p:txBody>
          <a:bodyPr/>
          <a:lstStyle/>
          <a:p>
            <a:pPr eaLnBrk="1" hangingPunct="1">
              <a:buFontTx/>
              <a:buNone/>
            </a:pPr>
            <a:r>
              <a:rPr lang="en-US" smtClean="0"/>
              <a:t>	Psychoanalysis</a:t>
            </a:r>
          </a:p>
          <a:p>
            <a:pPr eaLnBrk="1" hangingPunct="1">
              <a:buFontTx/>
              <a:buNone/>
            </a:pPr>
            <a:r>
              <a:rPr lang="en-US" smtClean="0"/>
              <a:t>	Existential-Humanistic</a:t>
            </a:r>
          </a:p>
          <a:p>
            <a:pPr eaLnBrk="1" hangingPunct="1">
              <a:buFontTx/>
              <a:buNone/>
            </a:pPr>
            <a:r>
              <a:rPr lang="en-US" smtClean="0"/>
              <a:t>	Reality Therapy</a:t>
            </a:r>
          </a:p>
          <a:p>
            <a:pPr eaLnBrk="1" hangingPunct="1">
              <a:buFontTx/>
              <a:buNone/>
            </a:pPr>
            <a:r>
              <a:rPr lang="en-US" smtClean="0"/>
              <a:t>	Behavior Therapy</a:t>
            </a:r>
          </a:p>
          <a:p>
            <a:pPr eaLnBrk="1" hangingPunct="1">
              <a:buFontTx/>
              <a:buNone/>
            </a:pPr>
            <a:r>
              <a:rPr lang="en-US" smtClean="0"/>
              <a:t>	Cognitive-Behavior Therapy</a:t>
            </a:r>
          </a:p>
          <a:p>
            <a:pPr eaLnBrk="1" hangingPunct="1">
              <a:buFontTx/>
              <a:buNone/>
            </a:pPr>
            <a:r>
              <a:rPr lang="en-US" smtClean="0"/>
              <a:t>	Family Systems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smtClean="0"/>
              <a:t>Psychoanalysis</a:t>
            </a:r>
          </a:p>
        </p:txBody>
      </p:sp>
      <p:sp>
        <p:nvSpPr>
          <p:cNvPr id="129026" name="Rectangle 3"/>
          <p:cNvSpPr>
            <a:spLocks noGrp="1" noChangeArrowheads="1"/>
          </p:cNvSpPr>
          <p:nvPr>
            <p:ph idx="1"/>
          </p:nvPr>
        </p:nvSpPr>
        <p:spPr/>
        <p:txBody>
          <a:bodyPr/>
          <a:lstStyle/>
          <a:p>
            <a:pPr eaLnBrk="1" hangingPunct="1"/>
            <a:r>
              <a:rPr lang="en-US" smtClean="0">
                <a:solidFill>
                  <a:schemeClr val="bg1"/>
                </a:solidFill>
              </a:rPr>
              <a:t>“</a:t>
            </a:r>
            <a:r>
              <a:rPr lang="en-US" smtClean="0"/>
              <a:t>Individual Psychology, Self psychology Object Relations”</a:t>
            </a:r>
          </a:p>
          <a:p>
            <a:pPr eaLnBrk="1" hangingPunct="1"/>
            <a:r>
              <a:rPr lang="en-US" smtClean="0"/>
              <a:t>Childhood determines later life psychological issues</a:t>
            </a:r>
          </a:p>
          <a:p>
            <a:pPr eaLnBrk="1" hangingPunct="1"/>
            <a:r>
              <a:rPr lang="en-US" smtClean="0"/>
              <a:t>Treatment long-term, expensive</a:t>
            </a:r>
          </a:p>
          <a:p>
            <a:pPr eaLnBrk="1" hangingPunct="1"/>
            <a:r>
              <a:rPr lang="en-US" smtClean="0"/>
              <a:t>Methods: Passive, Free association, dream analysis</a:t>
            </a:r>
          </a:p>
          <a:p>
            <a:pPr eaLnBrk="1" hangingPunct="1"/>
            <a:endParaRPr lang="en-US" smtClean="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Principles of  Existential-Humanistic Approach </a:t>
            </a:r>
          </a:p>
        </p:txBody>
      </p:sp>
      <p:sp>
        <p:nvSpPr>
          <p:cNvPr id="131074" name="Rectangle 3"/>
          <p:cNvSpPr>
            <a:spLocks noGrp="1" noChangeArrowheads="1"/>
          </p:cNvSpPr>
          <p:nvPr>
            <p:ph idx="1"/>
          </p:nvPr>
        </p:nvSpPr>
        <p:spPr/>
        <p:txBody>
          <a:bodyPr/>
          <a:lstStyle/>
          <a:p>
            <a:pPr eaLnBrk="1" hangingPunct="1"/>
            <a:r>
              <a:rPr lang="en-US" sz="3200" smtClean="0"/>
              <a:t>Capacity of self-awareness</a:t>
            </a:r>
          </a:p>
          <a:p>
            <a:pPr eaLnBrk="1" hangingPunct="1"/>
            <a:r>
              <a:rPr lang="en-US" sz="3200" smtClean="0"/>
              <a:t>Freedom and responsibility</a:t>
            </a:r>
          </a:p>
          <a:p>
            <a:pPr eaLnBrk="1" hangingPunct="1"/>
            <a:r>
              <a:rPr lang="en-US" sz="3200" smtClean="0"/>
              <a:t>Search for meaning, purpose ,values goals</a:t>
            </a:r>
          </a:p>
          <a:p>
            <a:pPr eaLnBrk="1" hangingPunct="1"/>
            <a:r>
              <a:rPr lang="en-US" sz="3200" smtClean="0"/>
              <a:t>Anxiety is a condition of living</a:t>
            </a:r>
          </a:p>
          <a:p>
            <a:pPr eaLnBrk="1" hangingPunct="1">
              <a:buFontTx/>
              <a:buNone/>
            </a:pPr>
            <a:endParaRPr 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pPr eaLnBrk="1" hangingPunct="1"/>
            <a:r>
              <a:rPr lang="en-US" sz="4000" smtClean="0"/>
              <a:t>Existential Humanistic Therapists</a:t>
            </a:r>
          </a:p>
        </p:txBody>
      </p:sp>
      <p:sp>
        <p:nvSpPr>
          <p:cNvPr id="133122" name="Rectangle 3"/>
          <p:cNvSpPr>
            <a:spLocks noGrp="1" noChangeArrowheads="1"/>
          </p:cNvSpPr>
          <p:nvPr>
            <p:ph idx="1"/>
          </p:nvPr>
        </p:nvSpPr>
        <p:spPr/>
        <p:txBody>
          <a:bodyPr/>
          <a:lstStyle/>
          <a:p>
            <a:pPr eaLnBrk="1" hangingPunct="1"/>
            <a:r>
              <a:rPr lang="en-US" smtClean="0"/>
              <a:t>Existential Therapy- Victor Frankl Meaning, purpose, and  love</a:t>
            </a:r>
          </a:p>
          <a:p>
            <a:pPr eaLnBrk="1" hangingPunct="1"/>
            <a:r>
              <a:rPr lang="en-US" smtClean="0"/>
              <a:t>Person Centered Therapy- Carl Rogers</a:t>
            </a:r>
          </a:p>
          <a:p>
            <a:pPr eaLnBrk="1" hangingPunct="1">
              <a:buFontTx/>
              <a:buNone/>
            </a:pPr>
            <a:r>
              <a:rPr lang="en-US" smtClean="0"/>
              <a:t>   Unconditional positive regard</a:t>
            </a:r>
          </a:p>
          <a:p>
            <a:pPr eaLnBrk="1" hangingPunct="1"/>
            <a:r>
              <a:rPr lang="en-US" smtClean="0"/>
              <a:t>Gestalt Therapy-Fritz Perls </a:t>
            </a:r>
          </a:p>
          <a:p>
            <a:pPr eaLnBrk="1" hangingPunct="1">
              <a:buFontTx/>
              <a:buNone/>
            </a:pPr>
            <a:r>
              <a:rPr lang="en-US" smtClean="0"/>
              <a:t>   Experiential here and now</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smtClean="0"/>
              <a:t>Reality Therapy</a:t>
            </a:r>
          </a:p>
        </p:txBody>
      </p:sp>
      <p:sp>
        <p:nvSpPr>
          <p:cNvPr id="135170" name="Rectangle 3"/>
          <p:cNvSpPr>
            <a:spLocks noGrp="1" noChangeArrowheads="1"/>
          </p:cNvSpPr>
          <p:nvPr>
            <p:ph idx="1"/>
          </p:nvPr>
        </p:nvSpPr>
        <p:spPr/>
        <p:txBody>
          <a:bodyPr/>
          <a:lstStyle/>
          <a:p>
            <a:pPr eaLnBrk="1" hangingPunct="1"/>
            <a:r>
              <a:rPr lang="en-US" smtClean="0"/>
              <a:t>Problems due to unsatisfactory relationships and choices</a:t>
            </a:r>
          </a:p>
          <a:p>
            <a:pPr eaLnBrk="1" hangingPunct="1"/>
            <a:r>
              <a:rPr lang="en-US" smtClean="0"/>
              <a:t>Therapy Process</a:t>
            </a:r>
          </a:p>
          <a:p>
            <a:pPr eaLnBrk="1" hangingPunct="1">
              <a:buFontTx/>
              <a:buNone/>
            </a:pPr>
            <a:r>
              <a:rPr lang="en-US" smtClean="0"/>
              <a:t>	Explore wants, needs, perceptions</a:t>
            </a:r>
          </a:p>
          <a:p>
            <a:pPr eaLnBrk="1" hangingPunct="1">
              <a:buFontTx/>
              <a:buNone/>
            </a:pPr>
            <a:r>
              <a:rPr lang="en-US" smtClean="0"/>
              <a:t>	Direction and doing in the present</a:t>
            </a:r>
          </a:p>
          <a:p>
            <a:pPr eaLnBrk="1" hangingPunct="1">
              <a:buFontTx/>
              <a:buNone/>
            </a:pPr>
            <a:r>
              <a:rPr lang="en-US" smtClean="0"/>
              <a:t>	Evaluation </a:t>
            </a:r>
          </a:p>
          <a:p>
            <a:pPr eaLnBrk="1" hangingPunct="1">
              <a:buFontTx/>
              <a:buNone/>
            </a:pPr>
            <a:r>
              <a:rPr lang="en-US" smtClean="0"/>
              <a:t>	Planning and commitment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Signs or Symptoms (cont.)</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b="1" dirty="0" smtClean="0"/>
              <a:t>Sexual Abuse</a:t>
            </a:r>
            <a:r>
              <a:rPr lang="en-US" dirty="0" smtClean="0"/>
              <a:t> </a:t>
            </a:r>
          </a:p>
          <a:p>
            <a:pPr marL="274320" indent="-274320" eaLnBrk="1" fontAlgn="auto" hangingPunct="1">
              <a:spcAft>
                <a:spcPts val="0"/>
              </a:spcAft>
              <a:buClr>
                <a:schemeClr val="accent3"/>
              </a:buClr>
              <a:buFont typeface="Wingdings 2"/>
              <a:buNone/>
              <a:defRPr/>
            </a:pPr>
            <a:r>
              <a:rPr lang="en-US" dirty="0" smtClean="0"/>
              <a:t>	-Being overly affectionate or knowledgeable in a sexual way inappropriate to      	the child's age</a:t>
            </a:r>
            <a:br>
              <a:rPr lang="en-US" dirty="0" smtClean="0"/>
            </a:br>
            <a:r>
              <a:rPr lang="en-US" dirty="0" smtClean="0"/>
              <a:t>-Medical problems such as chronic itching, pain in the genitals, venereal 	diseases</a:t>
            </a:r>
            <a:br>
              <a:rPr lang="en-US" dirty="0" smtClean="0"/>
            </a:br>
            <a:r>
              <a:rPr lang="en-US" dirty="0" smtClean="0"/>
              <a:t>-Other extreme reactions, such as depression, self-mutilation, suicide 	attempts, running away, overdoses, anorexia</a:t>
            </a:r>
            <a:br>
              <a:rPr lang="en-US" dirty="0" smtClean="0"/>
            </a:br>
            <a:r>
              <a:rPr lang="en-US" dirty="0" smtClean="0"/>
              <a:t>-Personality changes such as becoming insecure or clinging</a:t>
            </a:r>
            <a:br>
              <a:rPr lang="en-US" dirty="0" smtClean="0"/>
            </a:br>
            <a:r>
              <a:rPr lang="en-US" dirty="0" smtClean="0"/>
              <a:t>-Regressing to younger behavior patterns such as thumb sucking or bringing 	out discarded cuddly toys</a:t>
            </a:r>
            <a:br>
              <a:rPr lang="en-US" dirty="0" smtClean="0"/>
            </a:br>
            <a:r>
              <a:rPr lang="en-US" dirty="0" smtClean="0"/>
              <a:t>-Sudden loss of appetite or compulsive eating</a:t>
            </a:r>
            <a:br>
              <a:rPr lang="en-US" dirty="0" smtClean="0"/>
            </a:br>
            <a:r>
              <a:rPr lang="en-US" dirty="0" smtClean="0"/>
              <a:t>-Being isolated or withdrawn</a:t>
            </a:r>
            <a:br>
              <a:rPr lang="en-US" dirty="0" smtClean="0"/>
            </a:br>
            <a:r>
              <a:rPr lang="en-US" dirty="0" smtClean="0"/>
              <a:t>-Inability to concentrate</a:t>
            </a:r>
            <a:br>
              <a:rPr lang="en-US" dirty="0" smtClean="0"/>
            </a:br>
            <a:r>
              <a:rPr lang="en-US" dirty="0" smtClean="0"/>
              <a:t>-Lack of trust or fear someone they know well, such as not wanting to be alone 	with a babysitter</a:t>
            </a:r>
            <a:br>
              <a:rPr lang="en-US" dirty="0" smtClean="0"/>
            </a:br>
            <a:r>
              <a:rPr lang="en-US" dirty="0" smtClean="0"/>
              <a:t>-Starting to wet again, day or night/nightmares</a:t>
            </a:r>
            <a:br>
              <a:rPr lang="en-US" dirty="0" smtClean="0"/>
            </a:br>
            <a:r>
              <a:rPr lang="en-US" dirty="0" smtClean="0"/>
              <a:t>-Become worried about clothing being removed</a:t>
            </a:r>
            <a:br>
              <a:rPr lang="en-US" dirty="0" smtClean="0"/>
            </a:br>
            <a:r>
              <a:rPr lang="en-US" dirty="0" smtClean="0"/>
              <a:t>-Suddenly drawing sexually explicit pictures</a:t>
            </a:r>
            <a:br>
              <a:rPr lang="en-US" dirty="0" smtClean="0"/>
            </a:br>
            <a:r>
              <a:rPr lang="en-US" dirty="0" smtClean="0"/>
              <a:t>-Trying to be "ultra-good" or perfect; overreacting to criticism</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smtClean="0"/>
              <a:t>Behavior Therapy</a:t>
            </a:r>
          </a:p>
        </p:txBody>
      </p:sp>
      <p:sp>
        <p:nvSpPr>
          <p:cNvPr id="137218" name="Rectangle 3"/>
          <p:cNvSpPr>
            <a:spLocks noGrp="1" noChangeArrowheads="1"/>
          </p:cNvSpPr>
          <p:nvPr>
            <p:ph idx="1"/>
          </p:nvPr>
        </p:nvSpPr>
        <p:spPr/>
        <p:txBody>
          <a:bodyPr/>
          <a:lstStyle/>
          <a:p>
            <a:pPr eaLnBrk="1" hangingPunct="1"/>
            <a:r>
              <a:rPr lang="en-US" smtClean="0"/>
              <a:t>psychotherapy that focuses on changing and gaining control over unwanted behaviors</a:t>
            </a:r>
          </a:p>
          <a:p>
            <a:pPr eaLnBrk="1" hangingPunct="1"/>
            <a:r>
              <a:rPr lang="en-US" smtClean="0"/>
              <a:t>focuses on thought patterns</a:t>
            </a:r>
          </a:p>
          <a:p>
            <a:pPr eaLnBrk="1" hangingPunct="1"/>
            <a:r>
              <a:rPr lang="en-US" smtClean="0"/>
              <a:t>Active  collaborative approach</a:t>
            </a:r>
          </a:p>
          <a:p>
            <a:pPr eaLnBrk="1" hangingPunct="1"/>
            <a:r>
              <a:rPr lang="en-US" smtClean="0"/>
              <a:t>Based on principles of learning:</a:t>
            </a:r>
          </a:p>
          <a:p>
            <a:pPr eaLnBrk="1" hangingPunct="1">
              <a:buFontTx/>
              <a:buNone/>
            </a:pPr>
            <a:r>
              <a:rPr lang="en-US" smtClean="0"/>
              <a:t>   operant conditioning and classical conditioning</a:t>
            </a:r>
          </a:p>
          <a:p>
            <a:pPr eaLnBrk="1" hangingPunct="1"/>
            <a:r>
              <a:rPr lang="en-US" smtClean="0"/>
              <a:t>Ivan Pavlov  and B. F. Skinner</a:t>
            </a:r>
          </a:p>
          <a:p>
            <a:pPr eaLnBrk="1" hangingPunct="1">
              <a:buFontTx/>
              <a:buNone/>
            </a:pPr>
            <a:endParaRPr lang="en-US" smtClean="0"/>
          </a:p>
          <a:p>
            <a:pPr eaLnBrk="1" hangingPunct="1">
              <a:buFontTx/>
              <a:buNone/>
            </a:pPr>
            <a:endParaRPr lang="en-US" smtClean="0"/>
          </a:p>
          <a:p>
            <a:pPr eaLnBrk="1" hangingPunct="1"/>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smtClean="0"/>
              <a:t>Cognitive Behavioral Therapy</a:t>
            </a:r>
          </a:p>
        </p:txBody>
      </p:sp>
      <p:sp>
        <p:nvSpPr>
          <p:cNvPr id="65539" name="Rectangle 3"/>
          <p:cNvSpPr>
            <a:spLocks noGrp="1" noChangeArrowheads="1"/>
          </p:cNvSpPr>
          <p:nvPr>
            <p:ph idx="1"/>
          </p:nvPr>
        </p:nvSpPr>
        <p:spPr/>
        <p:txBody>
          <a:bodyPr>
            <a:normAutofit fontScale="92500" lnSpcReduction="20000"/>
          </a:bodyPr>
          <a:lstStyle/>
          <a:p>
            <a:pPr marL="274320" indent="-274320" eaLnBrk="1" fontAlgn="auto" hangingPunct="1">
              <a:lnSpc>
                <a:spcPct val="90000"/>
              </a:lnSpc>
              <a:spcAft>
                <a:spcPts val="0"/>
              </a:spcAft>
              <a:buClr>
                <a:schemeClr val="accent3"/>
              </a:buClr>
              <a:buFont typeface="Wingdings 2"/>
              <a:buChar char=""/>
              <a:defRPr/>
            </a:pPr>
            <a:r>
              <a:rPr lang="en-US" sz="2800" dirty="0" smtClean="0"/>
              <a:t>Thoughts first …….Then actions</a:t>
            </a:r>
          </a:p>
          <a:p>
            <a:pPr marL="274320" indent="-274320" eaLnBrk="1" fontAlgn="auto" hangingPunct="1">
              <a:lnSpc>
                <a:spcPct val="90000"/>
              </a:lnSpc>
              <a:spcAft>
                <a:spcPts val="0"/>
              </a:spcAft>
              <a:buClr>
                <a:schemeClr val="accent3"/>
              </a:buClr>
              <a:buFont typeface="Wingdings 2"/>
              <a:buChar char=""/>
              <a:defRPr/>
            </a:pPr>
            <a:r>
              <a:rPr lang="en-US" sz="2800" dirty="0" smtClean="0"/>
              <a:t>Cognitive processes such as “self-talk” mediate behavior change</a:t>
            </a:r>
          </a:p>
          <a:p>
            <a:pPr marL="274320" indent="-274320" eaLnBrk="1" fontAlgn="auto" hangingPunct="1">
              <a:lnSpc>
                <a:spcPct val="90000"/>
              </a:lnSpc>
              <a:spcAft>
                <a:spcPts val="0"/>
              </a:spcAft>
              <a:buClr>
                <a:schemeClr val="accent3"/>
              </a:buClr>
              <a:buFont typeface="Wingdings 2"/>
              <a:buChar char=""/>
              <a:defRPr/>
            </a:pPr>
            <a:r>
              <a:rPr lang="en-US" sz="2800" dirty="0" smtClean="0"/>
              <a:t>Setting goals</a:t>
            </a:r>
          </a:p>
          <a:p>
            <a:pPr marL="274320" indent="-274320" eaLnBrk="1" fontAlgn="auto" hangingPunct="1">
              <a:lnSpc>
                <a:spcPct val="90000"/>
              </a:lnSpc>
              <a:spcAft>
                <a:spcPts val="0"/>
              </a:spcAft>
              <a:buClr>
                <a:schemeClr val="accent3"/>
              </a:buClr>
              <a:buFont typeface="Wingdings 2"/>
              <a:buChar char=""/>
              <a:defRPr/>
            </a:pPr>
            <a:r>
              <a:rPr lang="en-US" sz="2800" dirty="0" smtClean="0"/>
              <a:t>Target behaviors to change=PHOBIA(irrational fears)</a:t>
            </a:r>
          </a:p>
          <a:p>
            <a:pPr marL="274320" indent="-274320" eaLnBrk="1" fontAlgn="auto" hangingPunct="1">
              <a:lnSpc>
                <a:spcPct val="90000"/>
              </a:lnSpc>
              <a:spcAft>
                <a:spcPts val="0"/>
              </a:spcAft>
              <a:buClr>
                <a:schemeClr val="accent3"/>
              </a:buClr>
              <a:buFont typeface="Wingdings 2"/>
              <a:buChar char=""/>
              <a:defRPr/>
            </a:pPr>
            <a:r>
              <a:rPr lang="en-US" sz="2800" dirty="0" smtClean="0"/>
              <a:t>Types</a:t>
            </a:r>
          </a:p>
          <a:p>
            <a:pPr marL="274320" indent="-274320" eaLnBrk="1" fontAlgn="auto" hangingPunct="1">
              <a:lnSpc>
                <a:spcPct val="90000"/>
              </a:lnSpc>
              <a:spcAft>
                <a:spcPts val="0"/>
              </a:spcAft>
              <a:buClr>
                <a:schemeClr val="accent3"/>
              </a:buClr>
              <a:buFontTx/>
              <a:buNone/>
              <a:defRPr/>
            </a:pPr>
            <a:r>
              <a:rPr lang="en-US" sz="2800" dirty="0" smtClean="0"/>
              <a:t>		Flooding=confronted by the fear object for an extended length of time without the opportunity to escape.</a:t>
            </a:r>
          </a:p>
          <a:p>
            <a:pPr marL="274320" indent="-274320" eaLnBrk="1" fontAlgn="auto" hangingPunct="1">
              <a:lnSpc>
                <a:spcPct val="90000"/>
              </a:lnSpc>
              <a:spcAft>
                <a:spcPts val="0"/>
              </a:spcAft>
              <a:buClr>
                <a:schemeClr val="accent3"/>
              </a:buClr>
              <a:buFont typeface="Wingdings 2"/>
              <a:buNone/>
              <a:defRPr/>
            </a:pPr>
            <a:r>
              <a:rPr lang="en-US" sz="2800" dirty="0" smtClean="0"/>
              <a:t>	Systematic desensitization=imagine the events that cause anxiety while engaging in a series of relaxation exercises.	</a:t>
            </a:r>
          </a:p>
          <a:p>
            <a:pPr marL="274320" indent="-274320" eaLnBrk="1" fontAlgn="auto" hangingPunct="1">
              <a:lnSpc>
                <a:spcPct val="90000"/>
              </a:lnSpc>
              <a:spcAft>
                <a:spcPts val="0"/>
              </a:spcAft>
              <a:buClr>
                <a:schemeClr val="accent3"/>
              </a:buClr>
              <a:buFontTx/>
              <a:buNone/>
              <a:defRPr/>
            </a:pPr>
            <a:r>
              <a:rPr lang="en-US" sz="2800" dirty="0" smtClean="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smtClean="0"/>
              <a:t>Thought Record</a:t>
            </a:r>
          </a:p>
        </p:txBody>
      </p:sp>
      <p:sp>
        <p:nvSpPr>
          <p:cNvPr id="141314" name="Rectangle 3"/>
          <p:cNvSpPr>
            <a:spLocks noGrp="1" noChangeArrowheads="1"/>
          </p:cNvSpPr>
          <p:nvPr>
            <p:ph idx="1"/>
          </p:nvPr>
        </p:nvSpPr>
        <p:spPr/>
        <p:txBody>
          <a:bodyPr/>
          <a:lstStyle/>
          <a:p>
            <a:pPr marL="609600" indent="-609600" eaLnBrk="1" hangingPunct="1">
              <a:lnSpc>
                <a:spcPct val="90000"/>
              </a:lnSpc>
              <a:buFontTx/>
              <a:buAutoNum type="arabicPeriod"/>
            </a:pPr>
            <a:r>
              <a:rPr lang="en-US" smtClean="0"/>
              <a:t>Situation</a:t>
            </a:r>
          </a:p>
          <a:p>
            <a:pPr marL="609600" indent="-609600" eaLnBrk="1" hangingPunct="1">
              <a:lnSpc>
                <a:spcPct val="90000"/>
              </a:lnSpc>
              <a:buFontTx/>
              <a:buAutoNum type="arabicPeriod"/>
            </a:pPr>
            <a:r>
              <a:rPr lang="en-US" smtClean="0"/>
              <a:t>Mood Rating</a:t>
            </a:r>
          </a:p>
          <a:p>
            <a:pPr marL="609600" indent="-609600" eaLnBrk="1" hangingPunct="1">
              <a:lnSpc>
                <a:spcPct val="90000"/>
              </a:lnSpc>
              <a:buFontTx/>
              <a:buAutoNum type="arabicPeriod"/>
            </a:pPr>
            <a:r>
              <a:rPr lang="en-US" smtClean="0"/>
              <a:t>Automatic Thought</a:t>
            </a:r>
          </a:p>
          <a:p>
            <a:pPr marL="609600" indent="-609600" eaLnBrk="1" hangingPunct="1">
              <a:lnSpc>
                <a:spcPct val="90000"/>
              </a:lnSpc>
              <a:buFontTx/>
              <a:buAutoNum type="arabicPeriod"/>
            </a:pPr>
            <a:r>
              <a:rPr lang="en-US" smtClean="0"/>
              <a:t>Evidence that supports the thought</a:t>
            </a:r>
          </a:p>
          <a:p>
            <a:pPr marL="609600" indent="-609600" eaLnBrk="1" hangingPunct="1">
              <a:lnSpc>
                <a:spcPct val="90000"/>
              </a:lnSpc>
              <a:buFontTx/>
              <a:buAutoNum type="arabicPeriod"/>
            </a:pPr>
            <a:r>
              <a:rPr lang="en-US" smtClean="0"/>
              <a:t>Evidence that does not support the thought</a:t>
            </a:r>
          </a:p>
          <a:p>
            <a:pPr marL="609600" indent="-609600" eaLnBrk="1" hangingPunct="1">
              <a:lnSpc>
                <a:spcPct val="90000"/>
              </a:lnSpc>
              <a:buFontTx/>
              <a:buAutoNum type="arabicPeriod"/>
            </a:pPr>
            <a:r>
              <a:rPr lang="en-US" smtClean="0"/>
              <a:t>Alternative balanced thought</a:t>
            </a:r>
          </a:p>
          <a:p>
            <a:pPr marL="609600" indent="-609600" eaLnBrk="1" hangingPunct="1">
              <a:lnSpc>
                <a:spcPct val="90000"/>
              </a:lnSpc>
              <a:buFontTx/>
              <a:buAutoNum type="arabicPeriod"/>
            </a:pPr>
            <a:r>
              <a:rPr lang="en-US" smtClean="0"/>
              <a:t>Mood Rating</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smtClean="0"/>
              <a:t>Family Therapy</a:t>
            </a:r>
          </a:p>
        </p:txBody>
      </p:sp>
      <p:sp>
        <p:nvSpPr>
          <p:cNvPr id="143362" name="Rectangle 3"/>
          <p:cNvSpPr>
            <a:spLocks noGrp="1" noChangeArrowheads="1"/>
          </p:cNvSpPr>
          <p:nvPr>
            <p:ph idx="1"/>
          </p:nvPr>
        </p:nvSpPr>
        <p:spPr/>
        <p:txBody>
          <a:bodyPr/>
          <a:lstStyle/>
          <a:p>
            <a:pPr eaLnBrk="1" hangingPunct="1"/>
            <a:r>
              <a:rPr lang="en-US" smtClean="0"/>
              <a:t>Involves a systems approach</a:t>
            </a:r>
          </a:p>
          <a:p>
            <a:pPr eaLnBrk="1" hangingPunct="1"/>
            <a:r>
              <a:rPr lang="en-US" smtClean="0"/>
              <a:t>Active and focus on interrelationships</a:t>
            </a:r>
          </a:p>
          <a:p>
            <a:pPr eaLnBrk="1" hangingPunct="1"/>
            <a:r>
              <a:rPr lang="en-US" smtClean="0"/>
              <a:t>Patterns of the family system</a:t>
            </a:r>
          </a:p>
          <a:p>
            <a:pPr eaLnBrk="1" hangingPunct="1"/>
            <a:r>
              <a:rPr lang="en-US" smtClean="0"/>
              <a:t>Genograms and explore family themes and patterns</a:t>
            </a:r>
          </a:p>
          <a:p>
            <a:pPr eaLnBrk="1" hangingPunct="1"/>
            <a:r>
              <a:rPr lang="en-US" smtClean="0"/>
              <a:t>Essential for treatment of children and adolescence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5029200"/>
          </a:xfrm>
        </p:spPr>
        <p:txBody>
          <a:bodyPr/>
          <a:lstStyle/>
          <a:p>
            <a:r>
              <a:rPr lang="en-US" sz="1800" dirty="0" smtClean="0"/>
              <a:t>The data showed distinctive patterns of activity in the </a:t>
            </a:r>
            <a:r>
              <a:rPr lang="en-US" sz="1800" dirty="0" err="1" smtClean="0"/>
              <a:t>ventromedial</a:t>
            </a:r>
            <a:r>
              <a:rPr lang="en-US" sz="1800" dirty="0" smtClean="0"/>
              <a:t> prefrontal cortex (VMPFC) and the right prefrontal cortex (PFC), areas that regulate the emotional output generated from the </a:t>
            </a:r>
            <a:r>
              <a:rPr lang="en-US" sz="1800" dirty="0" err="1" smtClean="0"/>
              <a:t>amygdala</a:t>
            </a:r>
            <a:r>
              <a:rPr lang="en-US" sz="1800" dirty="0" smtClean="0"/>
              <a:t>. The VMPFC is compromised in depression, likely because of the inappropriate engagement of right PFC circuitry in depressed individuals.</a:t>
            </a:r>
          </a:p>
          <a:p>
            <a:endParaRPr lang="en-US" dirty="0"/>
          </a:p>
        </p:txBody>
      </p:sp>
      <p:pic>
        <p:nvPicPr>
          <p:cNvPr id="2050" name="Picture 2" descr="http://www.encognitive.com/files/images/depression-manic-bipolar-brain-scan.jpg"/>
          <p:cNvPicPr>
            <a:picLocks noChangeAspect="1" noChangeArrowheads="1"/>
          </p:cNvPicPr>
          <p:nvPr/>
        </p:nvPicPr>
        <p:blipFill>
          <a:blip r:embed="rId3" cstate="print"/>
          <a:srcRect/>
          <a:stretch>
            <a:fillRect/>
          </a:stretch>
        </p:blipFill>
        <p:spPr bwMode="auto">
          <a:xfrm>
            <a:off x="1371600" y="3200400"/>
            <a:ext cx="5867400" cy="31242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876800"/>
          </a:xfrm>
        </p:spPr>
        <p:txBody>
          <a:bodyPr/>
          <a:lstStyle/>
          <a:p>
            <a:pPr algn="ctr"/>
            <a:r>
              <a:rPr lang="en-US" dirty="0" smtClean="0"/>
              <a:t>MRI</a:t>
            </a:r>
            <a:endParaRPr lang="en-US" dirty="0"/>
          </a:p>
        </p:txBody>
      </p:sp>
      <p:pic>
        <p:nvPicPr>
          <p:cNvPr id="2050" name="Picture 2" descr="http://www.riversideonline.com/source/images/image_popup/c7_pet_depression.jpg"/>
          <p:cNvPicPr>
            <a:picLocks noChangeAspect="1" noChangeArrowheads="1"/>
          </p:cNvPicPr>
          <p:nvPr/>
        </p:nvPicPr>
        <p:blipFill>
          <a:blip r:embed="rId3" cstate="print"/>
          <a:srcRect/>
          <a:stretch>
            <a:fillRect/>
          </a:stretch>
        </p:blipFill>
        <p:spPr bwMode="auto">
          <a:xfrm>
            <a:off x="2743200" y="1600200"/>
            <a:ext cx="3810000" cy="3810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1143000"/>
            <a:ext cx="8229600" cy="3276600"/>
          </a:xfrm>
        </p:spPr>
        <p:txBody>
          <a:bodyPr>
            <a:normAutofit fontScale="90000"/>
          </a:bodyPr>
          <a:lstStyle/>
          <a:p>
            <a:pPr eaLnBrk="1" fontAlgn="auto" hangingPunct="1">
              <a:spcAft>
                <a:spcPts val="0"/>
              </a:spcAft>
              <a:defRPr/>
            </a:pPr>
            <a:r>
              <a:rPr lang="en-US" dirty="0" smtClean="0"/>
              <a:t>DSM-IV-TR</a:t>
            </a:r>
            <a:br>
              <a:rPr lang="en-US" dirty="0" smtClean="0"/>
            </a:br>
            <a:r>
              <a:rPr lang="en-US" dirty="0" smtClean="0"/>
              <a:t>Diagnostic &amp; Statistical Manual of Mental Disorders</a:t>
            </a:r>
            <a:br>
              <a:rPr lang="en-US" dirty="0" smtClean="0"/>
            </a:br>
            <a:r>
              <a:rPr lang="en-US" dirty="0" smtClean="0"/>
              <a:t>Fourth Edition Text Revision</a:t>
            </a:r>
            <a:br>
              <a:rPr lang="en-US" dirty="0" smtClean="0"/>
            </a:br>
            <a:endParaRPr lang="en-US" dirty="0" smtClean="0"/>
          </a:p>
        </p:txBody>
      </p:sp>
      <p:sp>
        <p:nvSpPr>
          <p:cNvPr id="145410" name="Rectangle 2"/>
          <p:cNvSpPr>
            <a:spLocks noChangeArrowheads="1"/>
          </p:cNvSpPr>
          <p:nvPr/>
        </p:nvSpPr>
        <p:spPr bwMode="auto">
          <a:xfrm>
            <a:off x="457200" y="4352925"/>
            <a:ext cx="8153400" cy="523875"/>
          </a:xfrm>
          <a:prstGeom prst="rect">
            <a:avLst/>
          </a:prstGeom>
          <a:noFill/>
          <a:ln w="9525">
            <a:noFill/>
            <a:miter lim="800000"/>
            <a:headEnd/>
            <a:tailEnd/>
          </a:ln>
        </p:spPr>
        <p:txBody>
          <a:bodyPr>
            <a:spAutoFit/>
          </a:bodyPr>
          <a:lstStyle/>
          <a:p>
            <a:pPr algn="ctr"/>
            <a:r>
              <a:rPr lang="en-US"/>
              <a:t>American Psychiatric Association=1994</a:t>
            </a:r>
          </a:p>
        </p:txBody>
      </p:sp>
      <p:sp>
        <p:nvSpPr>
          <p:cNvPr id="5" name="TextBox 4"/>
          <p:cNvSpPr txBox="1"/>
          <p:nvPr/>
        </p:nvSpPr>
        <p:spPr>
          <a:xfrm>
            <a:off x="2534009" y="5562600"/>
            <a:ext cx="3484160" cy="523220"/>
          </a:xfrm>
          <a:prstGeom prst="rect">
            <a:avLst/>
          </a:prstGeom>
          <a:noFill/>
        </p:spPr>
        <p:txBody>
          <a:bodyPr wrap="none" rtlCol="0">
            <a:spAutoFit/>
          </a:bodyPr>
          <a:lstStyle/>
          <a:p>
            <a:pPr algn="ctr"/>
            <a:r>
              <a:rPr lang="en-US" dirty="0" smtClean="0"/>
              <a:t>DSM - V   MAY 2013</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5"/>
          <p:cNvSpPr>
            <a:spLocks noGrp="1" noChangeArrowheads="1"/>
          </p:cNvSpPr>
          <p:nvPr>
            <p:ph type="title"/>
          </p:nvPr>
        </p:nvSpPr>
        <p:spPr/>
        <p:txBody>
          <a:bodyPr/>
          <a:lstStyle/>
          <a:p>
            <a:pPr eaLnBrk="1" hangingPunct="1"/>
            <a:r>
              <a:rPr lang="en-US" smtClean="0"/>
              <a:t>Axis I</a:t>
            </a:r>
          </a:p>
        </p:txBody>
      </p:sp>
      <p:sp>
        <p:nvSpPr>
          <p:cNvPr id="147458" name="Rectangle 6"/>
          <p:cNvSpPr>
            <a:spLocks noGrp="1" noChangeArrowheads="1"/>
          </p:cNvSpPr>
          <p:nvPr>
            <p:ph idx="1"/>
          </p:nvPr>
        </p:nvSpPr>
        <p:spPr/>
        <p:txBody>
          <a:bodyPr/>
          <a:lstStyle/>
          <a:p>
            <a:pPr eaLnBrk="1" hangingPunct="1">
              <a:buFontTx/>
              <a:buNone/>
            </a:pPr>
            <a:r>
              <a:rPr lang="en-US" sz="2400" dirty="0" smtClean="0"/>
              <a:t>Clinical Disorders…-assesses individual's present clinical status/condition</a:t>
            </a:r>
            <a:br>
              <a:rPr lang="en-US" sz="2400" dirty="0" smtClean="0"/>
            </a:br>
            <a:r>
              <a:rPr lang="en-US" sz="2400" dirty="0" smtClean="0"/>
              <a:t>- CLINICAL SYNDROMES that may be focus of clinical attention, such as: </a:t>
            </a:r>
            <a:br>
              <a:rPr lang="en-US" sz="2400" dirty="0" smtClean="0"/>
            </a:br>
            <a:r>
              <a:rPr lang="en-US" sz="2400" dirty="0" smtClean="0"/>
              <a:t>schizophrenia, GAD, MDD, substance dependence </a:t>
            </a:r>
            <a:br>
              <a:rPr lang="en-US" sz="2400" dirty="0" smtClean="0"/>
            </a:br>
            <a:r>
              <a:rPr lang="en-US" sz="2400" dirty="0" smtClean="0"/>
              <a:t>-Axis I conditions are roughly analogous to illnesses/diseases in general medicine…</a:t>
            </a:r>
          </a:p>
          <a:p>
            <a:pPr eaLnBrk="1" hangingPunct="1">
              <a:buFontTx/>
              <a:buNone/>
            </a:pPr>
            <a:r>
              <a:rPr lang="en-US" sz="2400" dirty="0" smtClean="0"/>
              <a:t>Practically speaking…………. WHAT IS THE “DIAGNOSED”  CONDITION WHEN THE PATIENT  INITIALLY ENTERED THE PSYCHIATRIC/MENTAL HEALTH SYSTEM(may require further evaluation)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smtClean="0"/>
              <a:t>Axis II</a:t>
            </a:r>
          </a:p>
        </p:txBody>
      </p:sp>
      <p:sp>
        <p:nvSpPr>
          <p:cNvPr id="149506" name="Rectangle 3"/>
          <p:cNvSpPr>
            <a:spLocks noGrp="1" noChangeArrowheads="1"/>
          </p:cNvSpPr>
          <p:nvPr>
            <p:ph idx="1"/>
          </p:nvPr>
        </p:nvSpPr>
        <p:spPr/>
        <p:txBody>
          <a:bodyPr/>
          <a:lstStyle/>
          <a:p>
            <a:pPr eaLnBrk="1" hangingPunct="1">
              <a:buFontTx/>
              <a:buNone/>
            </a:pPr>
            <a:r>
              <a:rPr lang="en-US" b="1" dirty="0" smtClean="0"/>
              <a:t>longstanding personality traits:</a:t>
            </a:r>
          </a:p>
          <a:p>
            <a:pPr eaLnBrk="1" hangingPunct="1">
              <a:buFontTx/>
              <a:buNone/>
            </a:pPr>
            <a:r>
              <a:rPr lang="en-US" dirty="0" smtClean="0"/>
              <a:t>(may or may not be involved in development of Axis I disorder) &amp; MENTAL RETARDATION</a:t>
            </a:r>
            <a:br>
              <a:rPr lang="en-US" dirty="0" smtClean="0"/>
            </a:br>
            <a:r>
              <a:rPr lang="en-US" dirty="0" smtClean="0"/>
              <a:t>-encompasses problematic ways of relating to world, such as: </a:t>
            </a:r>
            <a:br>
              <a:rPr lang="en-US" dirty="0" smtClean="0"/>
            </a:br>
            <a:r>
              <a:rPr lang="en-US" dirty="0" smtClean="0"/>
              <a:t>histrionic personality disorder, paranoid personality disorder, antisocial personality disorder </a:t>
            </a:r>
            <a:br>
              <a:rPr lang="en-US" dirty="0" smtClean="0"/>
            </a:br>
            <a:r>
              <a:rPr lang="en-US" dirty="0" smtClean="0"/>
              <a:t>-more than one diagnosis permissible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mtClean="0"/>
              <a:t>Axis III</a:t>
            </a:r>
          </a:p>
        </p:txBody>
      </p:sp>
      <p:sp>
        <p:nvSpPr>
          <p:cNvPr id="151554" name="Rectangle 3"/>
          <p:cNvSpPr>
            <a:spLocks noGrp="1" noChangeArrowheads="1"/>
          </p:cNvSpPr>
          <p:nvPr>
            <p:ph idx="1"/>
          </p:nvPr>
        </p:nvSpPr>
        <p:spPr/>
        <p:txBody>
          <a:bodyPr/>
          <a:lstStyle/>
          <a:p>
            <a:pPr eaLnBrk="1" hangingPunct="1">
              <a:buFontTx/>
              <a:buNone/>
            </a:pPr>
            <a:r>
              <a:rPr lang="en-US" dirty="0" smtClean="0"/>
              <a:t>GENERAL MEDICAL CONDITIONS</a:t>
            </a:r>
          </a:p>
          <a:p>
            <a:pPr eaLnBrk="1" hangingPunct="1">
              <a:buFontTx/>
              <a:buNone/>
            </a:pPr>
            <a:r>
              <a:rPr lang="en-US" dirty="0" smtClean="0"/>
              <a:t>	-potentially relevant to understanding/managing case such as:</a:t>
            </a:r>
            <a:br>
              <a:rPr lang="en-US" dirty="0" smtClean="0"/>
            </a:br>
            <a:r>
              <a:rPr lang="en-US" dirty="0" smtClean="0"/>
              <a:t>	Cirrhosis, Overdose, chemical </a:t>
            </a:r>
            <a:r>
              <a:rPr lang="en-US" dirty="0" err="1" smtClean="0"/>
              <a:t>Dependancy</a:t>
            </a:r>
            <a:endParaRPr lang="en-US" dirty="0" smtClean="0"/>
          </a:p>
          <a:p>
            <a:pPr eaLnBrk="1" hangingPunct="1">
              <a:buFontTx/>
              <a:buNone/>
            </a:pPr>
            <a:r>
              <a:rPr lang="en-US" dirty="0" smtClean="0"/>
              <a:t>		Heart disease</a:t>
            </a:r>
          </a:p>
          <a:p>
            <a:pPr eaLnBrk="1" hangingPunct="1">
              <a:buFontTx/>
              <a:buNone/>
            </a:pPr>
            <a:r>
              <a:rPr lang="en-US" dirty="0" smtClean="0"/>
              <a:t>		Cancer</a:t>
            </a:r>
          </a:p>
          <a:p>
            <a:pPr eaLnBrk="1" hangingPunct="1">
              <a:buFontTx/>
              <a:buNone/>
            </a:pPr>
            <a:r>
              <a:rPr lang="en-US" dirty="0" smtClean="0"/>
              <a:t>		????	</a:t>
            </a:r>
          </a:p>
          <a:p>
            <a:pPr eaLnBrk="1" hangingPunct="1">
              <a:buFontTx/>
              <a:buNone/>
            </a:pPr>
            <a:r>
              <a:rPr lang="en-US" dirty="0" smtClean="0"/>
              <a:t>	What would/could you as DC’s add????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143000"/>
            <a:ext cx="8229600" cy="1143000"/>
          </a:xfrm>
        </p:spPr>
        <p:txBody>
          <a:bodyPr/>
          <a:lstStyle/>
          <a:p>
            <a:pPr eaLnBrk="1" hangingPunct="1"/>
            <a:r>
              <a:rPr lang="en-US" sz="4400" smtClean="0"/>
              <a:t>Child Abuse vs Corporal Punishment</a:t>
            </a:r>
          </a:p>
        </p:txBody>
      </p:sp>
      <p:sp>
        <p:nvSpPr>
          <p:cNvPr id="32770" name="Content Placeholder 2"/>
          <p:cNvSpPr>
            <a:spLocks noGrp="1"/>
          </p:cNvSpPr>
          <p:nvPr>
            <p:ph idx="1"/>
          </p:nvPr>
        </p:nvSpPr>
        <p:spPr>
          <a:xfrm>
            <a:off x="457200" y="2743200"/>
            <a:ext cx="8229600" cy="3581400"/>
          </a:xfrm>
        </p:spPr>
        <p:txBody>
          <a:bodyPr/>
          <a:lstStyle/>
          <a:p>
            <a:pPr eaLnBrk="1" hangingPunct="1"/>
            <a:r>
              <a:rPr lang="en-US" b="1" smtClean="0"/>
              <a:t>Corporal punishment</a:t>
            </a:r>
            <a:r>
              <a:rPr lang="en-US" smtClean="0"/>
              <a:t> is the deliberate infliction of pain intended to punish a person or change his/her behavior.</a:t>
            </a:r>
          </a:p>
          <a:p>
            <a:pPr eaLnBrk="1" hangingPunct="1"/>
            <a:r>
              <a:rPr lang="en-US" smtClean="0"/>
              <a:t>How do you discern between the two as a professional?</a:t>
            </a:r>
          </a:p>
          <a:p>
            <a:pPr eaLnBrk="1" hangingPunct="1"/>
            <a:r>
              <a:rPr lang="en-US" smtClean="0"/>
              <a:t>Does the state I intend to practice in allow some form of corporal punishment?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mtClean="0"/>
              <a:t>Axis IV</a:t>
            </a:r>
          </a:p>
        </p:txBody>
      </p:sp>
      <p:sp>
        <p:nvSpPr>
          <p:cNvPr id="153602" name="Rectangle 3"/>
          <p:cNvSpPr>
            <a:spLocks noGrp="1" noChangeArrowheads="1"/>
          </p:cNvSpPr>
          <p:nvPr>
            <p:ph idx="1"/>
          </p:nvPr>
        </p:nvSpPr>
        <p:spPr/>
        <p:txBody>
          <a:bodyPr/>
          <a:lstStyle/>
          <a:p>
            <a:pPr eaLnBrk="1" hangingPunct="1">
              <a:lnSpc>
                <a:spcPct val="90000"/>
              </a:lnSpc>
              <a:buFontTx/>
              <a:buNone/>
            </a:pPr>
            <a:r>
              <a:rPr lang="en-US" dirty="0" smtClean="0"/>
              <a:t>PSYCHOSOCIAL/ENVIRONMENTAL problems: </a:t>
            </a:r>
          </a:p>
          <a:p>
            <a:pPr eaLnBrk="1" hangingPunct="1">
              <a:lnSpc>
                <a:spcPct val="90000"/>
              </a:lnSpc>
              <a:buFontTx/>
              <a:buNone/>
            </a:pPr>
            <a:r>
              <a:rPr lang="en-US" dirty="0" smtClean="0"/>
              <a:t>STRESSORS that may contribute to current disorder  and/or……..</a:t>
            </a:r>
          </a:p>
          <a:p>
            <a:pPr eaLnBrk="1" hangingPunct="1">
              <a:lnSpc>
                <a:spcPct val="90000"/>
              </a:lnSpc>
              <a:buFontTx/>
              <a:buNone/>
            </a:pPr>
            <a:r>
              <a:rPr lang="en-US" dirty="0" smtClean="0"/>
              <a:t>	-those that have been present during prior year</a:t>
            </a:r>
            <a:br>
              <a:rPr lang="en-US" dirty="0" smtClean="0"/>
            </a:br>
            <a:endParaRPr lang="en-US" dirty="0" smtClean="0"/>
          </a:p>
          <a:p>
            <a:pPr eaLnBrk="1" hangingPunct="1">
              <a:lnSpc>
                <a:spcPct val="90000"/>
              </a:lnSpc>
              <a:buFontTx/>
              <a:buNone/>
            </a:pPr>
            <a:r>
              <a:rPr lang="en-US" dirty="0" smtClean="0"/>
              <a:t>	checklist approach for various categories of problems:</a:t>
            </a:r>
            <a:br>
              <a:rPr lang="en-US" dirty="0" smtClean="0"/>
            </a:br>
            <a:r>
              <a:rPr lang="en-US" dirty="0" smtClean="0"/>
              <a:t>	family, economic, occupational, legal</a:t>
            </a:r>
            <a:br>
              <a:rPr lang="en-US" dirty="0" smtClean="0"/>
            </a:br>
            <a:r>
              <a:rPr lang="en-US" dirty="0" smtClean="0"/>
              <a:t>-for example: </a:t>
            </a:r>
          </a:p>
          <a:p>
            <a:pPr eaLnBrk="1" hangingPunct="1">
              <a:lnSpc>
                <a:spcPct val="90000"/>
              </a:lnSpc>
              <a:buFontTx/>
              <a:buNone/>
            </a:pPr>
            <a:r>
              <a:rPr lang="en-US" dirty="0" smtClean="0"/>
              <a:t>		Problems with primary support group, arrests</a:t>
            </a:r>
            <a:r>
              <a:rPr lang="en-US" smtClean="0"/>
              <a:t>, hospitalizations, ???</a:t>
            </a:r>
            <a:endParaRPr lang="en-US" dirty="0" smtClean="0"/>
          </a:p>
          <a:p>
            <a:pPr eaLnBrk="1" hangingPunct="1">
              <a:lnSpc>
                <a:spcPct val="90000"/>
              </a:lnSpc>
              <a:buFontTx/>
              <a:buNone/>
            </a:pPr>
            <a:r>
              <a:rPr lang="en-US" dirty="0" smtClean="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mtClean="0"/>
              <a:t>Axis V</a:t>
            </a:r>
          </a:p>
        </p:txBody>
      </p:sp>
      <p:sp>
        <p:nvSpPr>
          <p:cNvPr id="155650" name="Rectangle 3"/>
          <p:cNvSpPr>
            <a:spLocks noGrp="1" noChangeArrowheads="1"/>
          </p:cNvSpPr>
          <p:nvPr>
            <p:ph idx="1"/>
          </p:nvPr>
        </p:nvSpPr>
        <p:spPr/>
        <p:txBody>
          <a:bodyPr/>
          <a:lstStyle/>
          <a:p>
            <a:pPr eaLnBrk="1" hangingPunct="1">
              <a:buFontTx/>
              <a:buNone/>
            </a:pPr>
            <a:r>
              <a:rPr lang="en-US" dirty="0" smtClean="0"/>
              <a:t>Global Assessment of Functioning</a:t>
            </a:r>
          </a:p>
          <a:p>
            <a:pPr eaLnBrk="1" hangingPunct="1">
              <a:buFontTx/>
              <a:buNone/>
            </a:pPr>
            <a:r>
              <a:rPr lang="en-US" dirty="0" smtClean="0"/>
              <a:t>Current, Highest Level in Past Year, At Discharge</a:t>
            </a:r>
          </a:p>
          <a:p>
            <a:pPr eaLnBrk="1" hangingPunct="1">
              <a:buFontTx/>
              <a:buNone/>
            </a:pPr>
            <a:r>
              <a:rPr lang="en-US" sz="2000" dirty="0" smtClean="0"/>
              <a:t>	 </a:t>
            </a:r>
            <a:r>
              <a:rPr lang="en-US" sz="2000" b="1" i="1" dirty="0" smtClean="0"/>
              <a:t>clinicians indicate how well individual is coping at present time</a:t>
            </a:r>
            <a:r>
              <a:rPr lang="en-US" sz="2000" dirty="0" smtClean="0"/>
              <a:t/>
            </a:r>
            <a:br>
              <a:rPr lang="en-US" sz="2000" dirty="0" smtClean="0"/>
            </a:br>
            <a:r>
              <a:rPr lang="en-US" sz="2000" dirty="0" smtClean="0"/>
              <a:t>-scale from 1 to 100</a:t>
            </a:r>
            <a:br>
              <a:rPr lang="en-US" sz="2000" dirty="0" smtClean="0"/>
            </a:br>
            <a:r>
              <a:rPr lang="en-US" sz="2000" dirty="0" smtClean="0"/>
              <a:t>-60-70 mild symptoms (depressed mood, mild insomnia, mild difficulty in social/</a:t>
            </a:r>
            <a:r>
              <a:rPr lang="en-US" sz="2000" dirty="0" err="1" smtClean="0"/>
              <a:t>occupatnl</a:t>
            </a:r>
            <a:r>
              <a:rPr lang="en-US" sz="2000" dirty="0" smtClean="0"/>
              <a:t>/school </a:t>
            </a:r>
            <a:r>
              <a:rPr lang="en-US" sz="2000" dirty="0" err="1" smtClean="0"/>
              <a:t>fnctning</a:t>
            </a:r>
            <a:r>
              <a:rPr lang="en-US" sz="2000" dirty="0" smtClean="0"/>
              <a:t>) </a:t>
            </a:r>
            <a:br>
              <a:rPr lang="en-US" sz="2000" dirty="0" smtClean="0"/>
            </a:br>
            <a:r>
              <a:rPr lang="en-US" sz="2000" dirty="0" smtClean="0"/>
              <a:t>-50-60 moderate symptoms (flat affect, occasional panic attacks, moderate diff. soc/</a:t>
            </a:r>
            <a:r>
              <a:rPr lang="en-US" sz="2000" dirty="0" err="1" smtClean="0"/>
              <a:t>occuptnl</a:t>
            </a:r>
            <a:r>
              <a:rPr lang="en-US" sz="2000" dirty="0" smtClean="0"/>
              <a:t>/school </a:t>
            </a:r>
            <a:r>
              <a:rPr lang="en-US" sz="2000" dirty="0" err="1" smtClean="0"/>
              <a:t>fncting</a:t>
            </a:r>
            <a:r>
              <a:rPr lang="en-US" sz="2000" dirty="0" smtClean="0"/>
              <a:t>) -40-50 serious symptoms (suicidal ideation, severe </a:t>
            </a:r>
            <a:r>
              <a:rPr lang="en-US" sz="2000" dirty="0" err="1" smtClean="0"/>
              <a:t>obsessional</a:t>
            </a:r>
            <a:r>
              <a:rPr lang="en-US" sz="2000" dirty="0" smtClean="0"/>
              <a:t> rituals, serious </a:t>
            </a:r>
            <a:r>
              <a:rPr lang="en-US" sz="2000" dirty="0" err="1" smtClean="0"/>
              <a:t>imprmt</a:t>
            </a:r>
            <a:r>
              <a:rPr lang="en-US" sz="2000" dirty="0" smtClean="0"/>
              <a:t>. soc/</a:t>
            </a:r>
            <a:r>
              <a:rPr lang="en-US" sz="2000" dirty="0" err="1" smtClean="0"/>
              <a:t>occ</a:t>
            </a:r>
            <a:r>
              <a:rPr lang="en-US" sz="2000" dirty="0" smtClean="0"/>
              <a:t>/school </a:t>
            </a:r>
            <a:r>
              <a:rPr lang="en-US" sz="2000" dirty="0" err="1" smtClean="0"/>
              <a:t>fncting</a:t>
            </a:r>
            <a:r>
              <a:rPr lang="en-US" sz="2000" dirty="0" smtClean="0"/>
              <a:t>)</a:t>
            </a:r>
            <a:br>
              <a:rPr lang="en-US" sz="2000" dirty="0" smtClean="0"/>
            </a:br>
            <a:r>
              <a:rPr lang="en-US" sz="2000" dirty="0" smtClean="0"/>
              <a:t>-30-40 impairment in reality testing/communicating (speech illogical/obscure/irrelevant, or </a:t>
            </a:r>
            <a:r>
              <a:rPr lang="en-US" sz="2000" dirty="0" err="1" smtClean="0"/>
              <a:t>maj.</a:t>
            </a:r>
            <a:r>
              <a:rPr lang="en-US" sz="2000" dirty="0" smtClean="0"/>
              <a:t> </a:t>
            </a:r>
            <a:r>
              <a:rPr lang="en-US" sz="2000" dirty="0" err="1" smtClean="0"/>
              <a:t>imprmnt</a:t>
            </a:r>
            <a:r>
              <a:rPr lang="en-US" sz="2000" dirty="0" smtClean="0"/>
              <a:t> soc/</a:t>
            </a:r>
            <a:r>
              <a:rPr lang="en-US" sz="2000" dirty="0" err="1" smtClean="0"/>
              <a:t>occ</a:t>
            </a:r>
            <a:r>
              <a:rPr lang="en-US" sz="2000" dirty="0" smtClean="0"/>
              <a:t>/</a:t>
            </a:r>
            <a:r>
              <a:rPr lang="en-US" sz="2000" dirty="0" err="1" smtClean="0"/>
              <a:t>sch</a:t>
            </a:r>
            <a:r>
              <a:rPr lang="en-US" sz="2000" dirty="0" smtClean="0"/>
              <a:t>)</a:t>
            </a:r>
          </a:p>
          <a:p>
            <a:pPr eaLnBrk="1" hangingPunct="1">
              <a:buFontTx/>
              <a:buNone/>
            </a:pPr>
            <a:r>
              <a:rPr lang="en-US" sz="2000" dirty="0" smtClean="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Axis </a:t>
            </a:r>
            <a:r>
              <a:rPr lang="en-US" dirty="0" smtClean="0"/>
              <a:t>V (continued)</a:t>
            </a:r>
            <a:endParaRPr lang="en-US" dirty="0"/>
          </a:p>
        </p:txBody>
      </p:sp>
      <p:sp>
        <p:nvSpPr>
          <p:cNvPr id="3" name="Content Placeholder 2"/>
          <p:cNvSpPr>
            <a:spLocks noGrp="1"/>
          </p:cNvSpPr>
          <p:nvPr>
            <p:ph idx="1"/>
          </p:nvPr>
        </p:nvSpPr>
        <p:spPr/>
        <p:txBody>
          <a:bodyPr/>
          <a:lstStyle/>
          <a:p>
            <a:r>
              <a:rPr lang="en-US" dirty="0" smtClean="0"/>
              <a:t>20-30 behavior considerably influenced by </a:t>
            </a:r>
            <a:r>
              <a:rPr lang="en-US" dirty="0" err="1" smtClean="0"/>
              <a:t>delucions</a:t>
            </a:r>
            <a:r>
              <a:rPr lang="en-US" dirty="0" smtClean="0"/>
              <a:t>/hallucinations (incoherent, inappropriate </a:t>
            </a:r>
            <a:r>
              <a:rPr lang="en-US" dirty="0" err="1" smtClean="0"/>
              <a:t>behavoir</a:t>
            </a:r>
            <a:r>
              <a:rPr lang="en-US" dirty="0" smtClean="0"/>
              <a:t>, suicidal preoccupation; inability to function almost all areas)</a:t>
            </a:r>
            <a:br>
              <a:rPr lang="en-US" dirty="0" smtClean="0"/>
            </a:br>
            <a:r>
              <a:rPr lang="en-US" dirty="0" smtClean="0"/>
              <a:t>10-20 danger of hurting self/others (suicide attempts, violent, manic excitement, failure to maintain hygiene)</a:t>
            </a:r>
            <a:br>
              <a:rPr lang="en-US" dirty="0" smtClean="0"/>
            </a:br>
            <a:r>
              <a:rPr lang="en-US" dirty="0" smtClean="0"/>
              <a:t>1-10 persistent danger of hurting self/others, inability to maintain personal hygiene, serious suicidal attempt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sz="3600" smtClean="0"/>
              <a:t>NIMH Mental Disorders in America**</a:t>
            </a:r>
            <a:r>
              <a:rPr lang="en-US" smtClean="0"/>
              <a:t> </a:t>
            </a:r>
          </a:p>
        </p:txBody>
      </p:sp>
      <p:sp>
        <p:nvSpPr>
          <p:cNvPr id="157698" name="Rectangle 3"/>
          <p:cNvSpPr>
            <a:spLocks noGrp="1" noChangeArrowheads="1"/>
          </p:cNvSpPr>
          <p:nvPr>
            <p:ph idx="1"/>
          </p:nvPr>
        </p:nvSpPr>
        <p:spPr>
          <a:xfrm>
            <a:off x="457200" y="1905000"/>
            <a:ext cx="8229600" cy="4389438"/>
          </a:xfrm>
        </p:spPr>
        <p:txBody>
          <a:bodyPr/>
          <a:lstStyle/>
          <a:p>
            <a:pPr marL="609600" indent="-609600" eaLnBrk="1" hangingPunct="1">
              <a:lnSpc>
                <a:spcPct val="90000"/>
              </a:lnSpc>
              <a:buFontTx/>
              <a:buNone/>
            </a:pPr>
            <a:r>
              <a:rPr lang="en-US" b="1" i="1" dirty="0" smtClean="0">
                <a:solidFill>
                  <a:srgbClr val="FF0000"/>
                </a:solidFill>
              </a:rPr>
              <a:t>All Depressive Disorders</a:t>
            </a:r>
          </a:p>
          <a:p>
            <a:pPr marL="609600" indent="-609600" eaLnBrk="1" hangingPunct="1">
              <a:lnSpc>
                <a:spcPct val="90000"/>
              </a:lnSpc>
              <a:buFontTx/>
              <a:buNone/>
            </a:pPr>
            <a:r>
              <a:rPr lang="en-US" dirty="0" smtClean="0">
                <a:solidFill>
                  <a:schemeClr val="bg1"/>
                </a:solidFill>
              </a:rPr>
              <a:t>	</a:t>
            </a:r>
            <a:r>
              <a:rPr lang="en-US" dirty="0" smtClean="0"/>
              <a:t>18.8 million (9.5%)</a:t>
            </a:r>
          </a:p>
          <a:p>
            <a:pPr marL="609600" indent="-609600" eaLnBrk="1" hangingPunct="1">
              <a:lnSpc>
                <a:spcPct val="90000"/>
              </a:lnSpc>
              <a:buFontTx/>
              <a:buNone/>
            </a:pPr>
            <a:r>
              <a:rPr lang="en-US" dirty="0" smtClean="0"/>
              <a:t>	Nearly twice as many women (12%) as men (6.6%)-12.4 million women &amp; 6.4 million men</a:t>
            </a:r>
          </a:p>
          <a:p>
            <a:pPr marL="609600" indent="-609600" eaLnBrk="1" hangingPunct="1">
              <a:lnSpc>
                <a:spcPct val="90000"/>
              </a:lnSpc>
              <a:buFontTx/>
              <a:buNone/>
            </a:pPr>
            <a:r>
              <a:rPr lang="en-US" dirty="0" smtClean="0"/>
              <a:t>	Occurring earlier in life in people born in 	recent decades</a:t>
            </a:r>
          </a:p>
          <a:p>
            <a:pPr marL="609600" indent="-609600" eaLnBrk="1" hangingPunct="1">
              <a:lnSpc>
                <a:spcPct val="90000"/>
              </a:lnSpc>
              <a:buFontTx/>
              <a:buNone/>
            </a:pPr>
            <a:r>
              <a:rPr lang="en-US" dirty="0" smtClean="0"/>
              <a:t>	Co-morbidity with anxiety and substance </a:t>
            </a:r>
            <a:r>
              <a:rPr lang="en-US" smtClean="0"/>
              <a:t>	abuse</a:t>
            </a:r>
          </a:p>
          <a:p>
            <a:pPr marL="609600" indent="-609600" eaLnBrk="1" hangingPunct="1">
              <a:lnSpc>
                <a:spcPct val="90000"/>
              </a:lnSpc>
              <a:buFontTx/>
              <a:buNone/>
            </a:pPr>
            <a:r>
              <a:rPr lang="en-US" smtClean="0"/>
              <a:t>http://www.youtube.com/watch?feature=player_detailpage&amp;v=MdHg6_pDbSI</a:t>
            </a:r>
          </a:p>
          <a:p>
            <a:pPr marL="609600" indent="-609600"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sz="3600" smtClean="0"/>
              <a:t>NIMH Mental Disorders in America**</a:t>
            </a:r>
            <a:endParaRPr lang="en-US" sz="4000" smtClean="0"/>
          </a:p>
        </p:txBody>
      </p:sp>
      <p:sp>
        <p:nvSpPr>
          <p:cNvPr id="159746" name="Rectangle 3"/>
          <p:cNvSpPr>
            <a:spLocks noGrp="1" noChangeArrowheads="1"/>
          </p:cNvSpPr>
          <p:nvPr>
            <p:ph idx="1"/>
          </p:nvPr>
        </p:nvSpPr>
        <p:spPr/>
        <p:txBody>
          <a:bodyPr/>
          <a:lstStyle/>
          <a:p>
            <a:pPr marL="609600" indent="-609600" eaLnBrk="1" hangingPunct="1">
              <a:buFontTx/>
              <a:buNone/>
            </a:pPr>
            <a:r>
              <a:rPr lang="en-US" b="1" i="1" dirty="0" err="1" smtClean="0">
                <a:solidFill>
                  <a:srgbClr val="FF0000"/>
                </a:solidFill>
              </a:rPr>
              <a:t>Dysthymic</a:t>
            </a:r>
            <a:r>
              <a:rPr lang="en-US" b="1" i="1" dirty="0" smtClean="0">
                <a:solidFill>
                  <a:srgbClr val="FF0000"/>
                </a:solidFill>
              </a:rPr>
              <a:t> Disorders</a:t>
            </a:r>
          </a:p>
          <a:p>
            <a:pPr marL="609600" indent="-609600" eaLnBrk="1" hangingPunct="1">
              <a:buFontTx/>
              <a:buNone/>
            </a:pPr>
            <a:r>
              <a:rPr lang="en-US" b="1" i="1" dirty="0" smtClean="0"/>
              <a:t>	</a:t>
            </a:r>
            <a:r>
              <a:rPr lang="en-US" dirty="0" smtClean="0"/>
              <a:t>5.4% during their lifetime (10.9 million)</a:t>
            </a:r>
          </a:p>
          <a:p>
            <a:pPr marL="609600" indent="-609600" eaLnBrk="1" hangingPunct="1">
              <a:buFontTx/>
              <a:buNone/>
            </a:pPr>
            <a:r>
              <a:rPr lang="en-US" dirty="0" smtClean="0"/>
              <a:t>	40% also meet criteria for major depressive disorder or bipolar in a given year</a:t>
            </a:r>
          </a:p>
          <a:p>
            <a:pPr marL="609600" indent="-609600" eaLnBrk="1" hangingPunct="1">
              <a:buFontTx/>
              <a:buNone/>
            </a:pPr>
            <a:r>
              <a:rPr lang="en-US" dirty="0" smtClean="0"/>
              <a:t>	Often begins in childhood, adolescence or early adulthood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eaLnBrk="1" hangingPunct="1"/>
            <a:r>
              <a:rPr lang="en-US" sz="3200" smtClean="0"/>
              <a:t>NIMH Mental Disorders in America**Con’t</a:t>
            </a:r>
            <a:endParaRPr lang="en-US" sz="3600" smtClean="0"/>
          </a:p>
        </p:txBody>
      </p:sp>
      <p:sp>
        <p:nvSpPr>
          <p:cNvPr id="161794" name="Rectangle 3"/>
          <p:cNvSpPr>
            <a:spLocks noGrp="1" noChangeArrowheads="1"/>
          </p:cNvSpPr>
          <p:nvPr>
            <p:ph idx="1"/>
          </p:nvPr>
        </p:nvSpPr>
        <p:spPr/>
        <p:txBody>
          <a:bodyPr/>
          <a:lstStyle/>
          <a:p>
            <a:pPr marL="609600" indent="-609600" eaLnBrk="1" hangingPunct="1">
              <a:buFontTx/>
              <a:buNone/>
            </a:pPr>
            <a:r>
              <a:rPr lang="en-US" b="1" i="1" dirty="0" smtClean="0">
                <a:solidFill>
                  <a:srgbClr val="FF0000"/>
                </a:solidFill>
              </a:rPr>
              <a:t>Bipolar Disorder</a:t>
            </a:r>
          </a:p>
          <a:p>
            <a:pPr marL="609600" indent="-609600" eaLnBrk="1" hangingPunct="1">
              <a:buFontTx/>
              <a:buNone/>
            </a:pPr>
            <a:r>
              <a:rPr lang="en-US" b="1" i="1" dirty="0" smtClean="0"/>
              <a:t>	</a:t>
            </a:r>
            <a:r>
              <a:rPr lang="en-US" dirty="0" smtClean="0"/>
              <a:t>2.3 million (1.2%)</a:t>
            </a:r>
          </a:p>
          <a:p>
            <a:pPr marL="609600" indent="-609600" eaLnBrk="1" hangingPunct="1">
              <a:buFontTx/>
              <a:buNone/>
            </a:pPr>
            <a:r>
              <a:rPr lang="en-US" dirty="0" smtClean="0"/>
              <a:t>	Men and women – equally likely to develop</a:t>
            </a:r>
          </a:p>
          <a:p>
            <a:pPr marL="609600" indent="-609600" eaLnBrk="1" hangingPunct="1">
              <a:buFontTx/>
              <a:buNone/>
            </a:pPr>
            <a:r>
              <a:rPr lang="en-US" dirty="0" smtClean="0"/>
              <a:t>	Average age onset for the first episode - early 20’s</a:t>
            </a:r>
          </a:p>
          <a:p>
            <a:pPr marL="609600" indent="-609600" eaLnBrk="1" hangingPunct="1">
              <a:buFontTx/>
              <a:buNone/>
            </a:pPr>
            <a:endParaRPr lang="en-US" dirty="0" smtClean="0"/>
          </a:p>
          <a:p>
            <a:pPr marL="609600" indent="-609600" eaLnBrk="1" hangingPunct="1">
              <a:buFontTx/>
              <a:buNone/>
            </a:pPr>
            <a:r>
              <a:rPr lang="en-US" dirty="0" smtClean="0"/>
              <a:t>**Annually for adults 18 yrs and older in US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pPr eaLnBrk="1" hangingPunct="1"/>
            <a:r>
              <a:rPr lang="en-US" smtClean="0"/>
              <a:t>Suicide in America</a:t>
            </a:r>
          </a:p>
        </p:txBody>
      </p:sp>
      <p:sp>
        <p:nvSpPr>
          <p:cNvPr id="78851" name="Rectangle 3"/>
          <p:cNvSpPr>
            <a:spLocks noGrp="1" noChangeArrowheads="1"/>
          </p:cNvSpPr>
          <p:nvPr>
            <p:ph idx="1"/>
          </p:nvPr>
        </p:nvSpPr>
        <p:spPr/>
        <p:txBody>
          <a:bodyPr>
            <a:normAutofit lnSpcReduction="10000"/>
          </a:bodyPr>
          <a:lstStyle/>
          <a:p>
            <a:pPr marL="274320" indent="-274320" eaLnBrk="1" fontAlgn="auto" hangingPunct="1">
              <a:spcAft>
                <a:spcPts val="0"/>
              </a:spcAft>
              <a:buClr>
                <a:schemeClr val="accent3"/>
              </a:buClr>
              <a:buFontTx/>
              <a:buNone/>
              <a:defRPr/>
            </a:pPr>
            <a:r>
              <a:rPr lang="en-US" sz="2800" dirty="0" smtClean="0"/>
              <a:t>30,000 people die by suicide</a:t>
            </a:r>
          </a:p>
          <a:p>
            <a:pPr marL="274320" indent="-274320" eaLnBrk="1" fontAlgn="auto" hangingPunct="1">
              <a:spcAft>
                <a:spcPts val="0"/>
              </a:spcAft>
              <a:buClr>
                <a:schemeClr val="accent3"/>
              </a:buClr>
              <a:buFontTx/>
              <a:buNone/>
              <a:defRPr/>
            </a:pPr>
            <a:r>
              <a:rPr lang="en-US" sz="2800" dirty="0" smtClean="0"/>
              <a:t>Significant majority – white males over 45</a:t>
            </a:r>
          </a:p>
          <a:p>
            <a:pPr marL="274320" indent="-274320" eaLnBrk="1" fontAlgn="auto" hangingPunct="1">
              <a:spcAft>
                <a:spcPts val="0"/>
              </a:spcAft>
              <a:buClr>
                <a:schemeClr val="accent3"/>
              </a:buClr>
              <a:buFontTx/>
              <a:buNone/>
              <a:defRPr/>
            </a:pPr>
            <a:r>
              <a:rPr lang="en-US" sz="2800" dirty="0" smtClean="0"/>
              <a:t>More than 90% - diagnosable mental disorder</a:t>
            </a:r>
          </a:p>
          <a:p>
            <a:pPr marL="274320" indent="-274320" eaLnBrk="1" fontAlgn="auto" hangingPunct="1">
              <a:spcAft>
                <a:spcPts val="0"/>
              </a:spcAft>
              <a:buClr>
                <a:schemeClr val="accent3"/>
              </a:buClr>
              <a:buFontTx/>
              <a:buNone/>
              <a:defRPr/>
            </a:pPr>
            <a:r>
              <a:rPr lang="en-US" sz="2800" dirty="0" smtClean="0"/>
              <a:t>Third leading cause of death in 15-24 yr olds</a:t>
            </a:r>
          </a:p>
          <a:p>
            <a:pPr marL="274320" indent="-274320" eaLnBrk="1" fontAlgn="auto" hangingPunct="1">
              <a:spcAft>
                <a:spcPts val="0"/>
              </a:spcAft>
              <a:buClr>
                <a:schemeClr val="accent3"/>
              </a:buClr>
              <a:buFontTx/>
              <a:buNone/>
              <a:defRPr/>
            </a:pPr>
            <a:r>
              <a:rPr lang="en-US" sz="2800" dirty="0" smtClean="0"/>
              <a:t>Four times as many men as women die, women attempt 2-3 times more often</a:t>
            </a:r>
          </a:p>
          <a:p>
            <a:pPr marL="274320" indent="-274320" eaLnBrk="1" fontAlgn="auto" hangingPunct="1">
              <a:spcAft>
                <a:spcPts val="0"/>
              </a:spcAft>
              <a:buClr>
                <a:schemeClr val="accent3"/>
              </a:buClr>
              <a:buFontTx/>
              <a:buNone/>
              <a:defRPr/>
            </a:pPr>
            <a:r>
              <a:rPr lang="en-US" sz="2800" dirty="0" smtClean="0"/>
              <a:t>Depression or alcohol – 75% of all suicides</a:t>
            </a:r>
          </a:p>
          <a:p>
            <a:pPr marL="274320" indent="-274320" eaLnBrk="1" fontAlgn="auto" hangingPunct="1">
              <a:spcAft>
                <a:spcPts val="0"/>
              </a:spcAft>
              <a:buClr>
                <a:schemeClr val="accent3"/>
              </a:buClr>
              <a:buFontTx/>
              <a:buNone/>
              <a:defRPr/>
            </a:pPr>
            <a:r>
              <a:rPr lang="en-US" sz="2800" dirty="0" smtClean="0"/>
              <a:t>TCA’s – most commonly used </a:t>
            </a:r>
            <a:r>
              <a:rPr lang="en-US" sz="2800" dirty="0" err="1" smtClean="0"/>
              <a:t>antigepressants</a:t>
            </a:r>
            <a:r>
              <a:rPr lang="en-US" sz="2800" dirty="0" smtClean="0"/>
              <a:t> in suicide attempts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Short-Term (6-12mo) Risk Factors for Suicide</a:t>
            </a:r>
          </a:p>
        </p:txBody>
      </p:sp>
      <p:sp>
        <p:nvSpPr>
          <p:cNvPr id="165890" name="Rectangle 3"/>
          <p:cNvSpPr>
            <a:spLocks noGrp="1" noChangeArrowheads="1"/>
          </p:cNvSpPr>
          <p:nvPr>
            <p:ph idx="1"/>
          </p:nvPr>
        </p:nvSpPr>
        <p:spPr>
          <a:xfrm>
            <a:off x="457200" y="1600200"/>
            <a:ext cx="8229600" cy="5029200"/>
          </a:xfrm>
        </p:spPr>
        <p:txBody>
          <a:bodyPr/>
          <a:lstStyle/>
          <a:p>
            <a:pPr eaLnBrk="1" hangingPunct="1">
              <a:lnSpc>
                <a:spcPct val="90000"/>
              </a:lnSpc>
              <a:buFontTx/>
              <a:buNone/>
            </a:pPr>
            <a:r>
              <a:rPr lang="en-US" smtClean="0">
                <a:solidFill>
                  <a:schemeClr val="bg1"/>
                </a:solidFill>
              </a:rPr>
              <a:t>	Obsessive-compulsive features</a:t>
            </a:r>
          </a:p>
          <a:p>
            <a:pPr eaLnBrk="1" hangingPunct="1">
              <a:lnSpc>
                <a:spcPct val="90000"/>
              </a:lnSpc>
              <a:buFontTx/>
              <a:buNone/>
            </a:pPr>
            <a:r>
              <a:rPr lang="en-US" smtClean="0"/>
              <a:t>	Severe hopelessness</a:t>
            </a:r>
          </a:p>
          <a:p>
            <a:pPr eaLnBrk="1" hangingPunct="1">
              <a:lnSpc>
                <a:spcPct val="90000"/>
              </a:lnSpc>
              <a:buFontTx/>
              <a:buNone/>
            </a:pPr>
            <a:r>
              <a:rPr lang="en-US" smtClean="0"/>
              <a:t>	Panic, severe anxiety and agitation</a:t>
            </a:r>
          </a:p>
          <a:p>
            <a:pPr eaLnBrk="1" hangingPunct="1">
              <a:lnSpc>
                <a:spcPct val="90000"/>
              </a:lnSpc>
              <a:buFontTx/>
              <a:buNone/>
            </a:pPr>
            <a:r>
              <a:rPr lang="en-US" smtClean="0"/>
              <a:t>	Global insomnia</a:t>
            </a:r>
          </a:p>
          <a:p>
            <a:pPr eaLnBrk="1" hangingPunct="1">
              <a:lnSpc>
                <a:spcPct val="90000"/>
              </a:lnSpc>
              <a:buFontTx/>
              <a:buNone/>
            </a:pPr>
            <a:r>
              <a:rPr lang="en-US" smtClean="0"/>
              <a:t>	Severe cognitive difficulties and psychotic  	thinking</a:t>
            </a:r>
          </a:p>
          <a:p>
            <a:pPr eaLnBrk="1" hangingPunct="1">
              <a:lnSpc>
                <a:spcPct val="90000"/>
              </a:lnSpc>
              <a:buFontTx/>
              <a:buNone/>
            </a:pPr>
            <a:r>
              <a:rPr lang="en-US" smtClean="0"/>
              <a:t>	Lack of friends in adolescence</a:t>
            </a:r>
          </a:p>
          <a:p>
            <a:pPr eaLnBrk="1" hangingPunct="1">
              <a:lnSpc>
                <a:spcPct val="90000"/>
              </a:lnSpc>
              <a:buFontTx/>
              <a:buNone/>
            </a:pPr>
            <a:r>
              <a:rPr lang="en-US" smtClean="0"/>
              <a:t>	Acute overuse of alcohol</a:t>
            </a:r>
          </a:p>
          <a:p>
            <a:pPr eaLnBrk="1" hangingPunct="1">
              <a:lnSpc>
                <a:spcPct val="90000"/>
              </a:lnSpc>
              <a:buFontTx/>
              <a:buNone/>
            </a:pPr>
            <a:r>
              <a:rPr lang="en-US" smtClean="0"/>
              <a:t>	Recurrent depression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pPr eaLnBrk="1" hangingPunct="1"/>
            <a:r>
              <a:rPr lang="en-US" smtClean="0"/>
              <a:t>Necessary Terminology</a:t>
            </a:r>
          </a:p>
        </p:txBody>
      </p:sp>
      <p:sp>
        <p:nvSpPr>
          <p:cNvPr id="167938" name="Content Placeholder 2"/>
          <p:cNvSpPr>
            <a:spLocks noGrp="1"/>
          </p:cNvSpPr>
          <p:nvPr>
            <p:ph idx="1"/>
          </p:nvPr>
        </p:nvSpPr>
        <p:spPr/>
        <p:txBody>
          <a:bodyPr/>
          <a:lstStyle/>
          <a:p>
            <a:pPr eaLnBrk="1" hangingPunct="1"/>
            <a:r>
              <a:rPr lang="en-US" smtClean="0"/>
              <a:t>Manic episode</a:t>
            </a:r>
          </a:p>
          <a:p>
            <a:pPr eaLnBrk="1" hangingPunct="1"/>
            <a:r>
              <a:rPr lang="en-US" smtClean="0"/>
              <a:t>Major depressive episode</a:t>
            </a:r>
          </a:p>
          <a:p>
            <a:pPr eaLnBrk="1" hangingPunct="1"/>
            <a:r>
              <a:rPr lang="en-US" smtClean="0"/>
              <a:t>Mixed episode</a:t>
            </a:r>
          </a:p>
          <a:p>
            <a:pPr eaLnBrk="1" hangingPunct="1"/>
            <a:r>
              <a:rPr lang="en-US" smtClean="0"/>
              <a:t>Hypomanic episode</a:t>
            </a:r>
          </a:p>
          <a:p>
            <a:pPr eaLnBrk="1" hangingPunct="1">
              <a:buFont typeface="Wingdings 2" pitchFamily="18" charset="2"/>
              <a:buNone/>
            </a:pPr>
            <a:endParaRPr lang="en-US" smtClean="0"/>
          </a:p>
          <a:p>
            <a:pPr eaLnBrk="1" hangingPunct="1">
              <a:buFont typeface="Wingdings 2" pitchFamily="18" charset="2"/>
              <a:buNone/>
            </a:pPr>
            <a:r>
              <a:rPr lang="en-US" smtClean="0"/>
              <a:t>Episodes do not have their own diagnostic codes and cannot be diagnosed as separate entities.  They serve as building blocks for the diagnostic disorders known as Mood Disorders.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pPr eaLnBrk="1" hangingPunct="1"/>
            <a:r>
              <a:rPr lang="en-US" smtClean="0"/>
              <a:t>Necessary terminology cont.</a:t>
            </a:r>
          </a:p>
        </p:txBody>
      </p:sp>
      <p:sp>
        <p:nvSpPr>
          <p:cNvPr id="169986" name="Content Placeholder 2"/>
          <p:cNvSpPr>
            <a:spLocks noGrp="1"/>
          </p:cNvSpPr>
          <p:nvPr>
            <p:ph idx="1"/>
          </p:nvPr>
        </p:nvSpPr>
        <p:spPr/>
        <p:txBody>
          <a:bodyPr/>
          <a:lstStyle/>
          <a:p>
            <a:pPr eaLnBrk="1" hangingPunct="1"/>
            <a:r>
              <a:rPr lang="en-US" b="1" smtClean="0"/>
              <a:t>delusions </a:t>
            </a:r>
            <a:r>
              <a:rPr lang="en-US" smtClean="0"/>
              <a:t>(false, strongly held beliefs not influenced by logical reasoning or explained by a person’s usual cultural concepts). </a:t>
            </a:r>
          </a:p>
          <a:p>
            <a:pPr lvl="1" eaLnBrk="1" hangingPunct="1"/>
            <a:r>
              <a:rPr lang="en-US" smtClean="0"/>
              <a:t>These erroneous beliefs usually in fall for a misinterpretation of perceptions or experiences</a:t>
            </a:r>
          </a:p>
          <a:p>
            <a:pPr lvl="1" eaLnBrk="1" hangingPunct="1"/>
            <a:r>
              <a:rPr lang="en-US" smtClean="0"/>
              <a:t>Themes include: persecution,referential, religious or grandiosity with </a:t>
            </a:r>
            <a:r>
              <a:rPr lang="en-US" b="1" smtClean="0"/>
              <a:t>persecution being the most common including the belief one is being tormented, followed, tricked, spied on.</a:t>
            </a:r>
          </a:p>
          <a:p>
            <a:pPr lvl="1" eaLnBrk="1" hangingPunct="1"/>
            <a:r>
              <a:rPr lang="en-US" smtClean="0"/>
              <a:t>Referential-certain comments, gestures, passages from books, song lyrics, are directed specifically at them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16329</TotalTime>
  <Words>9668</Words>
  <Application>Microsoft Office PowerPoint</Application>
  <PresentationFormat>On-screen Show (4:3)</PresentationFormat>
  <Paragraphs>1668</Paragraphs>
  <Slides>251</Slides>
  <Notes>216</Notes>
  <HiddenSlides>0</HiddenSlides>
  <MMClips>0</MMClips>
  <ScaleCrop>false</ScaleCrop>
  <HeadingPairs>
    <vt:vector size="4" baseType="variant">
      <vt:variant>
        <vt:lpstr>Theme</vt:lpstr>
      </vt:variant>
      <vt:variant>
        <vt:i4>1</vt:i4>
      </vt:variant>
      <vt:variant>
        <vt:lpstr>Slide Titles</vt:lpstr>
      </vt:variant>
      <vt:variant>
        <vt:i4>251</vt:i4>
      </vt:variant>
    </vt:vector>
  </HeadingPairs>
  <TitlesOfParts>
    <vt:vector size="252" baseType="lpstr">
      <vt:lpstr>Flow</vt:lpstr>
      <vt:lpstr>Clinical Psychology</vt:lpstr>
      <vt:lpstr>WHO CARES???</vt:lpstr>
      <vt:lpstr>Prevalence(%) of Psychiatric Disorders in the USA</vt:lpstr>
      <vt:lpstr>Child Abuse Federal Guidelines</vt:lpstr>
      <vt:lpstr>State Law examples</vt:lpstr>
      <vt:lpstr>Failure To Report</vt:lpstr>
      <vt:lpstr>Signs or Symptoms</vt:lpstr>
      <vt:lpstr>Signs or Symptoms (cont.)</vt:lpstr>
      <vt:lpstr>Child Abuse vs Corporal Punishment</vt:lpstr>
      <vt:lpstr>Where the states stand on corporal punishment: Legal=23 </vt:lpstr>
      <vt:lpstr>Slide 11</vt:lpstr>
      <vt:lpstr>Defense Mechanisms</vt:lpstr>
      <vt:lpstr>Classic Developmental Theories</vt:lpstr>
      <vt:lpstr>Psychoanalytic View of Development</vt:lpstr>
      <vt:lpstr>Erikson's Stages of Psychosocial Development </vt:lpstr>
      <vt:lpstr>Erikson's Stages of Psychosocial Development </vt:lpstr>
      <vt:lpstr>Hierarchy of Needs </vt:lpstr>
      <vt:lpstr>Biopsychosocial Model</vt:lpstr>
      <vt:lpstr>Biomedical Model components</vt:lpstr>
      <vt:lpstr>Excitotoxicity</vt:lpstr>
      <vt:lpstr>“Central Processes”  defined</vt:lpstr>
      <vt:lpstr>The Other 80 %...........????? From the Patients Perspective</vt:lpstr>
      <vt:lpstr>Biopsychosocial Model</vt:lpstr>
      <vt:lpstr>Social Environment/Information Overload</vt:lpstr>
      <vt:lpstr>Overemphasis on structural diagnosis</vt:lpstr>
      <vt:lpstr>Overuse of Surgery</vt:lpstr>
      <vt:lpstr>Surgical intervention</vt:lpstr>
      <vt:lpstr>Rand Corporation</vt:lpstr>
      <vt:lpstr>Abnormal Illness Behavior</vt:lpstr>
      <vt:lpstr>Chronic Pain.. continued</vt:lpstr>
      <vt:lpstr>Chronic Pain…. continued</vt:lpstr>
      <vt:lpstr>Chronic Pain… continued</vt:lpstr>
      <vt:lpstr>Normal/Acute </vt:lpstr>
      <vt:lpstr>Fear-Avoidance Behavior</vt:lpstr>
      <vt:lpstr>Ignoring “Stop” Rules</vt:lpstr>
      <vt:lpstr>“Catastrophising”</vt:lpstr>
      <vt:lpstr>Keys to Recovery  7 R’s (Liebenson)</vt:lpstr>
      <vt:lpstr>Slide 38</vt:lpstr>
      <vt:lpstr>Neurotransmitters/Depression</vt:lpstr>
      <vt:lpstr>FROM: Webmd.com 2010</vt:lpstr>
      <vt:lpstr>Chronic pain/Biomedical Model  Pharmaceutical Management</vt:lpstr>
      <vt:lpstr>Commonly Prescribed </vt:lpstr>
      <vt:lpstr>Some of the answers….</vt:lpstr>
      <vt:lpstr>Slide 44</vt:lpstr>
      <vt:lpstr>Slide 45</vt:lpstr>
      <vt:lpstr>Cross section of Medical Insurance Providers across US 2009(sample= 1 million)</vt:lpstr>
      <vt:lpstr>Slide 47</vt:lpstr>
      <vt:lpstr>Delayed Recovery</vt:lpstr>
      <vt:lpstr>ADVERSE CHILDHOOD EXPERIENCES</vt:lpstr>
      <vt:lpstr>Stereotyping </vt:lpstr>
      <vt:lpstr>Stereotyping: A Definition</vt:lpstr>
      <vt:lpstr>Stereotyping: Risks</vt:lpstr>
      <vt:lpstr>Stereotyping: When Is It in Action?</vt:lpstr>
      <vt:lpstr>What is the Evidence that Physician Biases and Stereotypes May Influence the Clinical Encounter?</vt:lpstr>
      <vt:lpstr>What is the Evidence that Physician Biases and Stereotypes may Influence the Clinical Encounter (cont’d)?</vt:lpstr>
      <vt:lpstr>Slide 56</vt:lpstr>
      <vt:lpstr>Suicide in the U.S.: Statistics NIMH(National Institute of Mental Health)</vt:lpstr>
      <vt:lpstr>Suicide in the U.S.: Statistics ……cont. NIMM(National Institute of Mental Health)</vt:lpstr>
      <vt:lpstr>Suicide in the U.S.: Statistics ……cont. NIMM(National Institute of Mental Health)</vt:lpstr>
      <vt:lpstr>Causes of  Death  1/2008 CDC</vt:lpstr>
      <vt:lpstr>Prevalence(%) of Psychiatric Disorders in the USA</vt:lpstr>
      <vt:lpstr>Mental health problems among young doctors: an updated review of prospective studies. (a little too close to home???) </vt:lpstr>
      <vt:lpstr>Neurotransmitters/Depression</vt:lpstr>
      <vt:lpstr>Folate Sources</vt:lpstr>
      <vt:lpstr>B-Vitamins/depression</vt:lpstr>
      <vt:lpstr>Mental Health Treatment Facts</vt:lpstr>
      <vt:lpstr>Legal Issues/Precautions (weighing the issues)</vt:lpstr>
      <vt:lpstr>Role of Portal of Entry Doctor</vt:lpstr>
      <vt:lpstr>Role of Portal of Entry Doctor</vt:lpstr>
      <vt:lpstr>Assessment</vt:lpstr>
      <vt:lpstr>Mental Status Exam Contin.</vt:lpstr>
      <vt:lpstr>Methods of Assessment</vt:lpstr>
      <vt:lpstr>Psychiatric Problems in Medical Care</vt:lpstr>
      <vt:lpstr>Psychiatric Problems in Medical Care (con.)</vt:lpstr>
      <vt:lpstr>Basic Theories of Counseling and Psychotherapy</vt:lpstr>
      <vt:lpstr>Psychoanalysis</vt:lpstr>
      <vt:lpstr>Principles of  Existential-Humanistic Approach </vt:lpstr>
      <vt:lpstr>Existential Humanistic Therapists</vt:lpstr>
      <vt:lpstr>Reality Therapy</vt:lpstr>
      <vt:lpstr>Behavior Therapy</vt:lpstr>
      <vt:lpstr>Cognitive Behavioral Therapy</vt:lpstr>
      <vt:lpstr>Thought Record</vt:lpstr>
      <vt:lpstr>Family Therapy</vt:lpstr>
      <vt:lpstr>Slide 84</vt:lpstr>
      <vt:lpstr>MRI</vt:lpstr>
      <vt:lpstr>DSM-IV-TR Diagnostic &amp; Statistical Manual of Mental Disorders Fourth Edition Text Revision </vt:lpstr>
      <vt:lpstr>Axis I</vt:lpstr>
      <vt:lpstr>Axis II</vt:lpstr>
      <vt:lpstr>Axis III</vt:lpstr>
      <vt:lpstr>Axis IV</vt:lpstr>
      <vt:lpstr>Axis V</vt:lpstr>
      <vt:lpstr>Axis V (continued)</vt:lpstr>
      <vt:lpstr>NIMH Mental Disorders in America** </vt:lpstr>
      <vt:lpstr>NIMH Mental Disorders in America**</vt:lpstr>
      <vt:lpstr>NIMH Mental Disorders in America**Con’t</vt:lpstr>
      <vt:lpstr>Suicide in America</vt:lpstr>
      <vt:lpstr>Short-Term (6-12mo) Risk Factors for Suicide</vt:lpstr>
      <vt:lpstr>Necessary Terminology</vt:lpstr>
      <vt:lpstr>Necessary terminology cont.</vt:lpstr>
      <vt:lpstr>Terminology continued</vt:lpstr>
      <vt:lpstr>Criteria for Manic Episode</vt:lpstr>
      <vt:lpstr>Criteria for Manic Episode Con’t</vt:lpstr>
      <vt:lpstr>Criteria for Hypomanic Episode</vt:lpstr>
      <vt:lpstr>Criteria for Hypomanic Episode Con’t</vt:lpstr>
      <vt:lpstr>Criteria for Major Depressive Episode</vt:lpstr>
      <vt:lpstr>Criteria for Major Depressive Episode Con’t</vt:lpstr>
      <vt:lpstr>Mixed Episode</vt:lpstr>
      <vt:lpstr>DSM-IV-TR Mood Disorders</vt:lpstr>
      <vt:lpstr>DSM-IV-TR Mood Disorders</vt:lpstr>
      <vt:lpstr>DSM-IV-TR Mood Disorders</vt:lpstr>
      <vt:lpstr>DSM-IV-TR Mood Disorders</vt:lpstr>
      <vt:lpstr>Criteria for Major Depressive Episode,Con’t</vt:lpstr>
      <vt:lpstr>Criteria for Dysthymic Disorder</vt:lpstr>
      <vt:lpstr>Criteria for Adjustment Disorder with Depressed Mood </vt:lpstr>
      <vt:lpstr>Affective Continuum (emotional extremes)</vt:lpstr>
      <vt:lpstr>Criteria for Cyclothymic Disorder</vt:lpstr>
      <vt:lpstr>Criteria for Bipolar Disorder</vt:lpstr>
      <vt:lpstr>Slide 118</vt:lpstr>
      <vt:lpstr>Biology of Emotions</vt:lpstr>
      <vt:lpstr>Biology of Fear/Anxiety</vt:lpstr>
      <vt:lpstr>Biology of Anger</vt:lpstr>
      <vt:lpstr>Happiness/Reward </vt:lpstr>
      <vt:lpstr>Medical Causes of Depression</vt:lpstr>
      <vt:lpstr>Medical Causes continued</vt:lpstr>
      <vt:lpstr>Substances causing Depressive Symptoms</vt:lpstr>
      <vt:lpstr>Substances Causing Depression continued</vt:lpstr>
      <vt:lpstr>Screening Tools</vt:lpstr>
      <vt:lpstr>Antidepressants</vt:lpstr>
      <vt:lpstr>Side Effects</vt:lpstr>
      <vt:lpstr>Side Effects contin.</vt:lpstr>
      <vt:lpstr>Alternative and New Treatment of Depression</vt:lpstr>
      <vt:lpstr>Alternative and New Treatment of Depression</vt:lpstr>
      <vt:lpstr>DSM-IV-TR Anxiety Disorders</vt:lpstr>
      <vt:lpstr>Criteria for Panic Attack</vt:lpstr>
      <vt:lpstr>Criteria for Panic Attack, Con’t</vt:lpstr>
      <vt:lpstr>Criteria for Panic Disorder</vt:lpstr>
      <vt:lpstr>Criteria for Panic Disorder, Con’t</vt:lpstr>
      <vt:lpstr>Social Phobia</vt:lpstr>
      <vt:lpstr>Social Phobia Con’t</vt:lpstr>
      <vt:lpstr>Key Symptoms of PTSD</vt:lpstr>
      <vt:lpstr>Key Symptoms of PTSD Con’t</vt:lpstr>
      <vt:lpstr>How to Recognize PTSD Con’t</vt:lpstr>
      <vt:lpstr>C0-Morbid Disorders with PTSD</vt:lpstr>
      <vt:lpstr>Anorexia Nervosa</vt:lpstr>
      <vt:lpstr>Anorexia Nervosa Con’t</vt:lpstr>
      <vt:lpstr>Anorexia Nervosa Con’t</vt:lpstr>
      <vt:lpstr>NIMH Longterm AN symptoms</vt:lpstr>
      <vt:lpstr>Bulimia Nervosa</vt:lpstr>
      <vt:lpstr>Bulimia Nervosa, Con’t</vt:lpstr>
      <vt:lpstr>Bulimia Nervosa, Con’t</vt:lpstr>
      <vt:lpstr>Bulimia Nervosa, Con’t</vt:lpstr>
      <vt:lpstr>NIMH Other symptoms include: </vt:lpstr>
      <vt:lpstr>Typical Alcohol Progression</vt:lpstr>
      <vt:lpstr>Typical Alcohol Progression, Con’t</vt:lpstr>
      <vt:lpstr>Typical Alcohol Progression, Con’t</vt:lpstr>
      <vt:lpstr>Substance Dependence</vt:lpstr>
      <vt:lpstr>Substance Dependence Con’t</vt:lpstr>
      <vt:lpstr>Substance Dependence Con’t</vt:lpstr>
      <vt:lpstr>Ask yourself “Do I have a problem?”</vt:lpstr>
      <vt:lpstr>Teenagers</vt:lpstr>
      <vt:lpstr> Disorders Usually First Diagnosed in Infancy, Childhood or Adolescence</vt:lpstr>
      <vt:lpstr> Disorders Usually First Diagnosed in Infancy, Childhood or Adolescence, Con’t</vt:lpstr>
      <vt:lpstr>Basic Language Development Autism Spectrum Disorders</vt:lpstr>
      <vt:lpstr>Autism Spectrum Disorders(ASD) Skills less likely affected in ASD </vt:lpstr>
      <vt:lpstr>Skills highly likely affected in ASD</vt:lpstr>
      <vt:lpstr>Slide 166</vt:lpstr>
      <vt:lpstr>Slide 167</vt:lpstr>
      <vt:lpstr>Slide 168</vt:lpstr>
      <vt:lpstr> AUTISM and TSC (genetic syndrome) tuberous sclerosis complex (TSC) compared to ASD "It's a simpler, less specialized network that's more rigid, less able to respond to stimulation from the environment."</vt:lpstr>
      <vt:lpstr>TSC and Autism(ASD)</vt:lpstr>
      <vt:lpstr>Pervasive Developmental Disorders</vt:lpstr>
      <vt:lpstr>Autism Spectrum Disorders  (DSM-IV TR recognized)</vt:lpstr>
      <vt:lpstr>Slide 173</vt:lpstr>
      <vt:lpstr>Autism Spec. Disorders (NOT DSM-IV TR)</vt:lpstr>
      <vt:lpstr>ASPERGERS</vt:lpstr>
      <vt:lpstr>ASPERGERS</vt:lpstr>
      <vt:lpstr>ASPERGERS</vt:lpstr>
      <vt:lpstr>Aspergers……types</vt:lpstr>
      <vt:lpstr>Autistic Disorder</vt:lpstr>
      <vt:lpstr>Autistic Disorder Con’t</vt:lpstr>
      <vt:lpstr>Autistic Disorder Con’t</vt:lpstr>
      <vt:lpstr>Autistic Disorder Con’t</vt:lpstr>
      <vt:lpstr>Autism Recent Trends</vt:lpstr>
      <vt:lpstr>American Academy of Pediatrics Report, endorsed by Centers for Disease Control and Prevention (CDC)</vt:lpstr>
      <vt:lpstr>Oppositional Defiant Disorder</vt:lpstr>
      <vt:lpstr>Oppositional Defiant Disorder, Con’t</vt:lpstr>
      <vt:lpstr>Conduct Disorder</vt:lpstr>
      <vt:lpstr>Conduct Disorder, Con’t</vt:lpstr>
      <vt:lpstr>Attention Deficit/Hyperactivity Disorder</vt:lpstr>
      <vt:lpstr>Attention Deficit/Hyperactivity Disorder</vt:lpstr>
      <vt:lpstr>Personality Disorder List</vt:lpstr>
      <vt:lpstr>Criteria for Personality Disorder</vt:lpstr>
      <vt:lpstr>Criteria for Personality Disorder, Con’t</vt:lpstr>
      <vt:lpstr>Avoidant Personality Disorder</vt:lpstr>
      <vt:lpstr>APD con’t</vt:lpstr>
      <vt:lpstr>APD….continued </vt:lpstr>
      <vt:lpstr>Paranoid Personality</vt:lpstr>
      <vt:lpstr>Paranoid Personality, Con’t</vt:lpstr>
      <vt:lpstr>Antisocial Personality Disorder</vt:lpstr>
      <vt:lpstr>Antisocial Personality Disorder Con’t</vt:lpstr>
      <vt:lpstr>Antisocial Personality Disorder Con’t</vt:lpstr>
      <vt:lpstr>Antisocial Personality Disorder Con’t</vt:lpstr>
      <vt:lpstr>Narcissistic Personality Disorders</vt:lpstr>
      <vt:lpstr>Narcissistic Personality Disorders, Con’t</vt:lpstr>
      <vt:lpstr>Obsessive-Compulsive</vt:lpstr>
      <vt:lpstr>Obsessive-Compulsive, Con’t</vt:lpstr>
      <vt:lpstr>Borderline Personality Disorder</vt:lpstr>
      <vt:lpstr>Borderline Personality Disorder, Con’t</vt:lpstr>
      <vt:lpstr>Borderline Personality Disorder, Con’t</vt:lpstr>
      <vt:lpstr>Histrionic Personality Disorder</vt:lpstr>
      <vt:lpstr>Histrionic Personality Disorder, Con’t</vt:lpstr>
      <vt:lpstr>Dependent Personality</vt:lpstr>
      <vt:lpstr>Dependent Personality, Con’t</vt:lpstr>
      <vt:lpstr>Hypochrondriasis</vt:lpstr>
      <vt:lpstr>Hypochrondriasis</vt:lpstr>
      <vt:lpstr>Pain Disorder</vt:lpstr>
      <vt:lpstr>Pain Disorder (cont.)</vt:lpstr>
      <vt:lpstr>Malingering</vt:lpstr>
      <vt:lpstr>Malingering continued</vt:lpstr>
      <vt:lpstr>Malingering continued</vt:lpstr>
      <vt:lpstr>Professional Therapy</vt:lpstr>
      <vt:lpstr>Psychology</vt:lpstr>
      <vt:lpstr>Psychology continued</vt:lpstr>
      <vt:lpstr>Psychiatry</vt:lpstr>
      <vt:lpstr>Social Work</vt:lpstr>
      <vt:lpstr>Social Work continued</vt:lpstr>
      <vt:lpstr>Prevalence of Schizophrenia Compared to Other Well-Known Diseases</vt:lpstr>
      <vt:lpstr>Schizophrenia…...............Relative Prevalence cont’d..</vt:lpstr>
      <vt:lpstr>Categorizing by Severity</vt:lpstr>
      <vt:lpstr>Prognosis</vt:lpstr>
      <vt:lpstr>Slide 231</vt:lpstr>
      <vt:lpstr>Schizophrenia</vt:lpstr>
      <vt:lpstr>Schizophrenia Con’t</vt:lpstr>
      <vt:lpstr>Typical (First Generation) Antipsychotic Medication</vt:lpstr>
      <vt:lpstr>Atypical (Second Generation) Antipsychotic Medication </vt:lpstr>
      <vt:lpstr>Major Side Effects of Antipsychotic Medications</vt:lpstr>
      <vt:lpstr>Major Side Effects of Antipsychotic Medications, Cont.</vt:lpstr>
      <vt:lpstr>ELDERLY </vt:lpstr>
      <vt:lpstr>ALZHEIMERS (Dementia) </vt:lpstr>
      <vt:lpstr>ALZHEIMERS (Dementia) </vt:lpstr>
      <vt:lpstr>ALZHEIMERS (Dementia) </vt:lpstr>
      <vt:lpstr>Anxiety Disorders (Elderly)</vt:lpstr>
      <vt:lpstr>Anxiety Disorders (Elderly)</vt:lpstr>
      <vt:lpstr>Anxiety Disorders (Elderly)</vt:lpstr>
      <vt:lpstr>Anxiety Disorders (Elderly)</vt:lpstr>
      <vt:lpstr>Somatization</vt:lpstr>
      <vt:lpstr>Somatization Disorder</vt:lpstr>
      <vt:lpstr>Somatization Disorder Con’t</vt:lpstr>
      <vt:lpstr>Conversion Disorder</vt:lpstr>
      <vt:lpstr>Conversion Disorder, Con’t</vt:lpstr>
      <vt:lpstr>Slide 251</vt:lpstr>
    </vt:vector>
  </TitlesOfParts>
  <Company>Logan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dc:creator>
  <cp:lastModifiedBy>Bree Banaszynski</cp:lastModifiedBy>
  <cp:revision>766</cp:revision>
  <dcterms:created xsi:type="dcterms:W3CDTF">2005-12-23T13:25:34Z</dcterms:created>
  <dcterms:modified xsi:type="dcterms:W3CDTF">2013-04-09T04:21:31Z</dcterms:modified>
</cp:coreProperties>
</file>